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handoutMasterIdLst>
    <p:handoutMasterId r:id="rId49"/>
  </p:handoutMasterIdLst>
  <p:sldIdLst>
    <p:sldId id="256" r:id="rId2"/>
    <p:sldId id="257"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2" r:id="rId22"/>
    <p:sldId id="301"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26" r:id="rId39"/>
    <p:sldId id="327" r:id="rId40"/>
    <p:sldId id="328" r:id="rId41"/>
    <p:sldId id="318" r:id="rId42"/>
    <p:sldId id="319" r:id="rId43"/>
    <p:sldId id="320" r:id="rId44"/>
    <p:sldId id="321" r:id="rId45"/>
    <p:sldId id="322" r:id="rId46"/>
    <p:sldId id="281" r:id="rId47"/>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Lato" panose="020F0502020204030203" pitchFamily="34" charset="77"/>
      <p:regular r:id="rId54"/>
      <p:bold r:id="rId55"/>
      <p:italic r:id="rId56"/>
      <p:boldItalic r:id="rId57"/>
    </p:embeddedFont>
    <p:embeddedFont>
      <p:font typeface="Lato Black" panose="020F0A02020204030203" pitchFamily="34" charset="77"/>
      <p:bold r:id="rId58"/>
      <p:italic r:id="rId59"/>
      <p:boldItalic r:id="rId60"/>
    </p:embeddedFont>
  </p:embeddedFontLst>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B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9" autoAdjust="0"/>
    <p:restoredTop sz="63910" autoAdjust="0"/>
  </p:normalViewPr>
  <p:slideViewPr>
    <p:cSldViewPr snapToGrid="0">
      <p:cViewPr varScale="1">
        <p:scale>
          <a:sx n="55" d="100"/>
          <a:sy n="55" d="100"/>
        </p:scale>
        <p:origin x="2152" y="192"/>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292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324763-5B20-4048-B1AB-03895C94CA36}" type="datetimeFigureOut">
              <a:rPr lang="ro-RO" smtClean="0"/>
              <a:t>08.04.2019</a:t>
            </a:fld>
            <a:endParaRPr lang="ro-RO"/>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448E49-21ED-4F45-A7D8-5B01375975F8}" type="slidenum">
              <a:rPr lang="ro-RO" smtClean="0"/>
              <a:t>‹#›</a:t>
            </a:fld>
            <a:endParaRPr lang="ro-RO"/>
          </a:p>
        </p:txBody>
      </p:sp>
    </p:spTree>
    <p:extLst>
      <p:ext uri="{BB962C8B-B14F-4D97-AF65-F5344CB8AC3E}">
        <p14:creationId xmlns:p14="http://schemas.microsoft.com/office/powerpoint/2010/main" val="2869973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E3AF5-1C0D-488B-91FD-09EEF1BB1820}" type="datetimeFigureOut">
              <a:rPr lang="ro-RO" smtClean="0"/>
              <a:t>08.04.2019</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F8A03-63B8-422F-A3BC-9548DC16D7AA}" type="slidenum">
              <a:rPr lang="ro-RO" smtClean="0"/>
              <a:t>‹#›</a:t>
            </a:fld>
            <a:endParaRPr lang="ro-RO"/>
          </a:p>
        </p:txBody>
      </p:sp>
    </p:spTree>
    <p:extLst>
      <p:ext uri="{BB962C8B-B14F-4D97-AF65-F5344CB8AC3E}">
        <p14:creationId xmlns:p14="http://schemas.microsoft.com/office/powerpoint/2010/main" val="1082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F8A03-63B8-422F-A3BC-9548DC16D7AA}" type="slidenum">
              <a:rPr lang="ro-RO" smtClean="0"/>
              <a:t>1</a:t>
            </a:fld>
            <a:endParaRPr lang="ro-RO"/>
          </a:p>
        </p:txBody>
      </p:sp>
    </p:spTree>
    <p:extLst>
      <p:ext uri="{BB962C8B-B14F-4D97-AF65-F5344CB8AC3E}">
        <p14:creationId xmlns:p14="http://schemas.microsoft.com/office/powerpoint/2010/main" val="125926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uFill>
                  <a:solidFill>
                    <a:srgbClr val="FFFFFF"/>
                  </a:solidFill>
                </a:uFill>
                <a:latin typeface="Arial"/>
              </a:rPr>
              <a:t>Rapid application development (RAD) is both a general term used to refer to alternatives to the conventional waterfall model of software development as well as the name for James Martin's approach to rapid development. In general, RAD approaches to software development put less emphasis on planning tasks and more emphasis on development. In contrast to the waterfall model, which emphasizes rigorous specification and planning, RAD approaches emphasize the necessity of adjusting requirements in reaction to knowledge gained as the project progresses. This causes RAD to use prototypes in addition to or even sometimes in place of design specifications. RAD approaches also emphasize a flexible process that can adapt as the project evolves rather than rigorously defining specifications and plans correctly from the start. In addition to James Martin's RAD methodology, other approaches to rapid development include Agile methods and the spiral model. RAD is especially well suited (although not limited to) developing software that is driven by user interface requirements. Graphical user interface builders are often called rapid application development tools.</a:t>
            </a:r>
            <a:endParaRPr lang="en-US" dirty="0"/>
          </a:p>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10</a:t>
            </a:fld>
            <a:endParaRPr lang="ro-RO"/>
          </a:p>
        </p:txBody>
      </p:sp>
    </p:spTree>
    <p:extLst>
      <p:ext uri="{BB962C8B-B14F-4D97-AF65-F5344CB8AC3E}">
        <p14:creationId xmlns:p14="http://schemas.microsoft.com/office/powerpoint/2010/main" val="62021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strike="noStrike" spc="-1" dirty="0">
                <a:uFill>
                  <a:solidFill>
                    <a:srgbClr val="FFFFFF"/>
                  </a:solidFill>
                </a:uFill>
                <a:latin typeface="Arial"/>
              </a:rPr>
              <a:t>IntelliJ - </a:t>
            </a:r>
            <a:r>
              <a:rPr lang="ro-RO" sz="1200" strike="noStrike" spc="-1" dirty="0">
                <a:solidFill>
                  <a:srgbClr val="000000"/>
                </a:solidFill>
                <a:uFill>
                  <a:solidFill>
                    <a:srgbClr val="FFFFFF"/>
                  </a:solidFill>
                </a:uFill>
                <a:latin typeface="Lato"/>
              </a:rPr>
              <a:t>pentru studenți, instituții de învățământ și pentru dezvoltarea de aplicații open-source;</a:t>
            </a:r>
            <a:endParaRPr lang="ro-RO" dirty="0"/>
          </a:p>
          <a:p>
            <a:r>
              <a:rPr lang="ro-RO" sz="1200" strike="noStrike" spc="-1" dirty="0">
                <a:solidFill>
                  <a:srgbClr val="000000"/>
                </a:solidFill>
                <a:uFill>
                  <a:solidFill>
                    <a:srgbClr val="FFFFFF"/>
                  </a:solidFill>
                </a:uFill>
                <a:latin typeface="Lato"/>
              </a:rPr>
              <a:t>De povestit și despre plugin-uri de:</a:t>
            </a:r>
            <a:endParaRPr lang="ro-RO" dirty="0"/>
          </a:p>
          <a:p>
            <a:r>
              <a:rPr lang="ro-RO" sz="1200" strike="noStrike" spc="-1" dirty="0">
                <a:solidFill>
                  <a:srgbClr val="000000"/>
                </a:solidFill>
                <a:uFill>
                  <a:solidFill>
                    <a:srgbClr val="FFFFFF"/>
                  </a:solidFill>
                </a:uFill>
                <a:latin typeface="Lato"/>
              </a:rPr>
              <a:t>  - U.M.L.</a:t>
            </a:r>
            <a:endParaRPr lang="ro-RO" dirty="0"/>
          </a:p>
          <a:p>
            <a:r>
              <a:rPr lang="ro-RO" sz="1200" strike="noStrike" spc="-1" dirty="0">
                <a:solidFill>
                  <a:srgbClr val="000000"/>
                </a:solidFill>
                <a:uFill>
                  <a:solidFill>
                    <a:srgbClr val="FFFFFF"/>
                  </a:solidFill>
                </a:uFill>
                <a:latin typeface="Lato"/>
              </a:rPr>
              <a:t>  - Visual programming;</a:t>
            </a:r>
            <a:endParaRPr lang="ro-RO" dirty="0"/>
          </a:p>
          <a:p>
            <a:r>
              <a:rPr lang="ro-RO" sz="1200" strike="noStrike" spc="-1" dirty="0">
                <a:solidFill>
                  <a:srgbClr val="000000"/>
                </a:solidFill>
                <a:uFill>
                  <a:solidFill>
                    <a:srgbClr val="FFFFFF"/>
                  </a:solidFill>
                </a:uFill>
                <a:latin typeface="Lato"/>
              </a:rPr>
              <a:t>  - Source versioning;</a:t>
            </a:r>
            <a:endParaRPr lang="ro-RO" dirty="0"/>
          </a:p>
          <a:p>
            <a:r>
              <a:rPr lang="ro-RO" sz="1200" strike="noStrike" spc="-1" dirty="0">
                <a:solidFill>
                  <a:srgbClr val="000000"/>
                </a:solidFill>
                <a:uFill>
                  <a:solidFill>
                    <a:srgbClr val="FFFFFF"/>
                  </a:solidFill>
                </a:uFill>
                <a:latin typeface="Lato"/>
              </a:rPr>
              <a:t>  - Refactoring;</a:t>
            </a:r>
            <a:endParaRPr lang="ro-RO" dirty="0"/>
          </a:p>
          <a:p>
            <a:r>
              <a:rPr lang="ro-RO" sz="1200" strike="noStrike" spc="-1" dirty="0">
                <a:solidFill>
                  <a:srgbClr val="000000"/>
                </a:solidFill>
                <a:uFill>
                  <a:solidFill>
                    <a:srgbClr val="FFFFFF"/>
                  </a:solidFill>
                </a:uFill>
                <a:latin typeface="Lato"/>
              </a:rPr>
              <a:t>  - Code coverage și code profiling;</a:t>
            </a:r>
            <a:endParaRPr lang="ro-RO" dirty="0"/>
          </a:p>
          <a:p>
            <a:r>
              <a:rPr lang="ro-RO" sz="1200" strike="noStrike" spc="-1" dirty="0">
                <a:solidFill>
                  <a:srgbClr val="000000"/>
                </a:solidFill>
                <a:uFill>
                  <a:solidFill>
                    <a:srgbClr val="FFFFFF"/>
                  </a:solidFill>
                </a:uFill>
                <a:latin typeface="Lato"/>
              </a:rPr>
              <a:t>  - BusinessIngeligence and Reporting tools;</a:t>
            </a:r>
            <a:endParaRPr lang="ro-RO" dirty="0"/>
          </a:p>
          <a:p>
            <a:r>
              <a:rPr lang="ro-RO" sz="1200" strike="noStrike" spc="-1" dirty="0">
                <a:solidFill>
                  <a:srgbClr val="000000"/>
                </a:solidFill>
                <a:uFill>
                  <a:solidFill>
                    <a:srgbClr val="FFFFFF"/>
                  </a:solidFill>
                </a:uFill>
                <a:latin typeface="Lato"/>
              </a:rPr>
              <a:t>  - Integrare cu build-tool-uri: make, ant, maven, gradle;</a:t>
            </a:r>
            <a:endParaRPr lang="ro-RO" dirty="0"/>
          </a:p>
          <a:p>
            <a:r>
              <a:rPr lang="ro-RO" sz="1200" strike="noStrike" spc="-1" dirty="0">
                <a:solidFill>
                  <a:srgbClr val="000000"/>
                </a:solidFill>
                <a:uFill>
                  <a:solidFill>
                    <a:srgbClr val="FFFFFF"/>
                  </a:solidFill>
                </a:uFill>
                <a:latin typeface="Lato"/>
              </a:rPr>
              <a:t>  - integrade cu alte framework-uri de dezvoltare rapidă: Spring Framework, Zend Framework, Rails, Grails, ROO, Symphony;</a:t>
            </a:r>
            <a:endParaRPr lang="ro-RO" dirty="0"/>
          </a:p>
          <a:p>
            <a:r>
              <a:rPr lang="ro-RO" sz="1200" strike="noStrike" spc="-1" dirty="0">
                <a:solidFill>
                  <a:srgbClr val="000000"/>
                </a:solidFill>
                <a:uFill>
                  <a:solidFill>
                    <a:srgbClr val="FFFFFF"/>
                  </a:solidFill>
                </a:uFill>
                <a:latin typeface="Lato"/>
              </a:rPr>
              <a:t>  - integrarea operatiilor de deployment pe anumite servere;</a:t>
            </a:r>
            <a:endParaRPr lang="ro-RO" dirty="0"/>
          </a:p>
          <a:p>
            <a:r>
              <a:rPr lang="ro-RO" sz="1200" strike="noStrike" spc="-1" dirty="0">
                <a:solidFill>
                  <a:srgbClr val="000000"/>
                </a:solidFill>
                <a:uFill>
                  <a:solidFill>
                    <a:srgbClr val="FFFFFF"/>
                  </a:solidFill>
                </a:uFill>
                <a:latin typeface="Lato"/>
              </a:rPr>
              <a:t>  - integrarea operatiilor de testare unitară, de continous testing;</a:t>
            </a:r>
            <a:endParaRPr lang="ro-RO" dirty="0"/>
          </a:p>
          <a:p>
            <a:r>
              <a:rPr lang="ro-RO" sz="1200" strike="noStrike" spc="-1" dirty="0">
                <a:solidFill>
                  <a:srgbClr val="000000"/>
                </a:solidFill>
                <a:uFill>
                  <a:solidFill>
                    <a:srgbClr val="FFFFFF"/>
                  </a:solidFill>
                </a:uFill>
                <a:latin typeface="Lato"/>
              </a:rPr>
              <a:t>  - instrumentarea codului în vederea monitorizoării comunicatiei la diferite niveluri: de la SQL și până la HTTP;</a:t>
            </a:r>
            <a:endParaRPr lang="ro-RO" dirty="0"/>
          </a:p>
          <a:p>
            <a:r>
              <a:rPr lang="ro-RO" sz="1200" strike="noStrike" spc="-1" dirty="0">
                <a:solidFill>
                  <a:srgbClr val="000000"/>
                </a:solidFill>
                <a:uFill>
                  <a:solidFill>
                    <a:srgbClr val="FFFFFF"/>
                  </a:solidFill>
                </a:uFill>
                <a:latin typeface="Lato"/>
              </a:rPr>
              <a:t>  - integrarea cu servicii de pair programming și de agile development: JIRA, Rally, etc;</a:t>
            </a:r>
            <a:endParaRPr lang="ro-RO" dirty="0"/>
          </a:p>
          <a:p>
            <a:r>
              <a:rPr lang="ro-RO" sz="1200" strike="noStrike" spc="-1" dirty="0">
                <a:solidFill>
                  <a:srgbClr val="000000"/>
                </a:solidFill>
                <a:uFill>
                  <a:solidFill>
                    <a:srgbClr val="FFFFFF"/>
                  </a:solidFill>
                </a:uFill>
                <a:latin typeface="Lato"/>
              </a:rPr>
              <a:t>  - integrarea cu aplicații de bug tracking;</a:t>
            </a:r>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11</a:t>
            </a:fld>
            <a:endParaRPr lang="ro-RO"/>
          </a:p>
        </p:txBody>
      </p:sp>
    </p:spTree>
    <p:extLst>
      <p:ext uri="{BB962C8B-B14F-4D97-AF65-F5344CB8AC3E}">
        <p14:creationId xmlns:p14="http://schemas.microsoft.com/office/powerpoint/2010/main" val="3637349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12</a:t>
            </a:fld>
            <a:endParaRPr lang="ro-RO"/>
          </a:p>
        </p:txBody>
      </p:sp>
    </p:spTree>
    <p:extLst>
      <p:ext uri="{BB962C8B-B14F-4D97-AF65-F5344CB8AC3E}">
        <p14:creationId xmlns:p14="http://schemas.microsoft.com/office/powerpoint/2010/main" val="3779211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lgn="just">
              <a:lnSpc>
                <a:spcPct val="100000"/>
              </a:lnSpc>
              <a:buSzPct val="45000"/>
              <a:buFont typeface="Symbol" charset="2"/>
              <a:buChar char=""/>
            </a:pPr>
            <a:r>
              <a:rPr lang="ro-RO" sz="1400" strike="noStrike" spc="-1" dirty="0">
                <a:solidFill>
                  <a:srgbClr val="000000"/>
                </a:solidFill>
                <a:uFill>
                  <a:solidFill>
                    <a:srgbClr val="FFFFFF"/>
                  </a:solidFill>
                </a:uFill>
                <a:latin typeface="Lato"/>
              </a:rPr>
              <a:t>Bara principala de meniuri;</a:t>
            </a:r>
            <a:endParaRPr lang="ro-RO" dirty="0"/>
          </a:p>
          <a:p>
            <a:pPr marL="216000" indent="-216000" algn="just">
              <a:lnSpc>
                <a:spcPct val="100000"/>
              </a:lnSpc>
              <a:buFont typeface="Arial"/>
              <a:buChar char="•"/>
            </a:pPr>
            <a:r>
              <a:rPr lang="ro-RO" sz="1400" strike="noStrike" spc="-1" dirty="0">
                <a:solidFill>
                  <a:srgbClr val="000000"/>
                </a:solidFill>
                <a:uFill>
                  <a:solidFill>
                    <a:srgbClr val="FFFFFF"/>
                  </a:solidFill>
                </a:uFill>
                <a:latin typeface="Lato"/>
              </a:rPr>
              <a:t>Fereastra principala sau zona principală de lucru:</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Frecvent conține mai multe tab-uri;</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Permite afisarea fișierelor text (în cazul editării surselor);</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Permite reprezentarea grafică a interfeței aplicației (în cazul editării vizuale, folosind un designer grafic);</a:t>
            </a:r>
            <a:endParaRPr lang="ro-RO" dirty="0"/>
          </a:p>
          <a:p>
            <a:pPr marL="216000" indent="-216000" algn="just">
              <a:lnSpc>
                <a:spcPct val="100000"/>
              </a:lnSpc>
              <a:buFont typeface="Arial"/>
              <a:buChar char="•"/>
            </a:pPr>
            <a:r>
              <a:rPr lang="ro-RO" sz="1400" strike="noStrike" spc="-1" dirty="0">
                <a:solidFill>
                  <a:srgbClr val="000000"/>
                </a:solidFill>
                <a:uFill>
                  <a:solidFill>
                    <a:srgbClr val="FFFFFF"/>
                  </a:solidFill>
                </a:uFill>
                <a:latin typeface="Lato"/>
              </a:rPr>
              <a:t>Una sau mai multe ferestre de navigare: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Evidențiază structura de fisiere ale unui proiect</a:t>
            </a:r>
            <a:endParaRPr lang="ro-RO" dirty="0"/>
          </a:p>
          <a:p>
            <a:pPr marL="216000" lvl="1" indent="-216000">
              <a:buClr>
                <a:srgbClr val="FFFFFF"/>
              </a:buClr>
              <a:buSzPct val="45000"/>
              <a:buFont typeface="Wingdings" charset="2"/>
              <a:buChar char=""/>
            </a:pPr>
            <a:r>
              <a:rPr lang="ro-RO" sz="1400" strike="noStrike" spc="-1" dirty="0">
                <a:solidFill>
                  <a:srgbClr val="000000"/>
                </a:solidFill>
                <a:uFill>
                  <a:solidFill>
                    <a:srgbClr val="FFFFFF"/>
                  </a:solidFill>
                </a:uFill>
                <a:latin typeface="Lato"/>
              </a:rPr>
              <a:t>Evidențiază structura logică a unui anumit fisier (Exemple: în cazul unui fisier text: variabile, funcții, metode, clase).</a:t>
            </a:r>
            <a:endParaRPr lang="ro-RO" dirty="0"/>
          </a:p>
          <a:p>
            <a:pPr marL="216000" indent="-216000">
              <a:buClr>
                <a:srgbClr val="FFFFFF"/>
              </a:buClr>
              <a:buSzPct val="45000"/>
              <a:buFont typeface="Wingdings" charset="2"/>
              <a:buChar char=""/>
            </a:pPr>
            <a:r>
              <a:rPr lang="ro-RO" sz="1400" strike="noStrike" spc="-1" dirty="0">
                <a:solidFill>
                  <a:srgbClr val="000000"/>
                </a:solidFill>
                <a:uFill>
                  <a:solidFill>
                    <a:srgbClr val="FFFFFF"/>
                  </a:solidFill>
                </a:uFill>
                <a:latin typeface="Lato"/>
              </a:rPr>
              <a:t>Una sau mai multe ferestre de stare: aici avem conținutul log-urilor, fereastra de erori și warninguri, răspunsul unor operații de search, console, răspunsul altor operații (cum ar fi cele de build, de lucru cu un versioing system, etc);</a:t>
            </a:r>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13</a:t>
            </a:fld>
            <a:endParaRPr lang="ro-RO"/>
          </a:p>
        </p:txBody>
      </p:sp>
    </p:spTree>
    <p:extLst>
      <p:ext uri="{BB962C8B-B14F-4D97-AF65-F5344CB8AC3E}">
        <p14:creationId xmlns:p14="http://schemas.microsoft.com/office/powerpoint/2010/main" val="3390865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lgn="just">
              <a:lnSpc>
                <a:spcPct val="100000"/>
              </a:lnSpc>
              <a:buSzPct val="45000"/>
              <a:buFont typeface="Symbol" charset="2"/>
              <a:buChar char=""/>
            </a:pPr>
            <a:r>
              <a:rPr lang="ro-RO" sz="1400" strike="noStrike" spc="-1" dirty="0">
                <a:solidFill>
                  <a:srgbClr val="000000"/>
                </a:solidFill>
                <a:uFill>
                  <a:solidFill>
                    <a:srgbClr val="FFFFFF"/>
                  </a:solidFill>
                </a:uFill>
                <a:latin typeface="Lato"/>
              </a:rPr>
              <a:t>Bara principala de meniuri;</a:t>
            </a:r>
            <a:endParaRPr lang="ro-RO" dirty="0"/>
          </a:p>
          <a:p>
            <a:pPr marL="216000" indent="-216000" algn="just">
              <a:lnSpc>
                <a:spcPct val="100000"/>
              </a:lnSpc>
              <a:buFont typeface="Arial"/>
              <a:buChar char="•"/>
            </a:pPr>
            <a:r>
              <a:rPr lang="ro-RO" sz="1400" strike="noStrike" spc="-1" dirty="0">
                <a:solidFill>
                  <a:srgbClr val="000000"/>
                </a:solidFill>
                <a:uFill>
                  <a:solidFill>
                    <a:srgbClr val="FFFFFF"/>
                  </a:solidFill>
                </a:uFill>
                <a:latin typeface="Lato"/>
              </a:rPr>
              <a:t>Fereastra principala sau zona principală de lucru:</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Frecvent conține mai multe tab-uri;</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Permite afisarea fișierelor text (în cazul editării surselor);</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Permite reprezentarea grafică a interfeței aplicației (în cazul editării vizuale, folosind un designer grafic);</a:t>
            </a:r>
            <a:endParaRPr lang="ro-RO" dirty="0"/>
          </a:p>
          <a:p>
            <a:pPr marL="216000" indent="-216000" algn="just">
              <a:lnSpc>
                <a:spcPct val="100000"/>
              </a:lnSpc>
              <a:buFont typeface="Arial"/>
              <a:buChar char="•"/>
            </a:pPr>
            <a:r>
              <a:rPr lang="ro-RO" sz="1400" strike="noStrike" spc="-1" dirty="0">
                <a:solidFill>
                  <a:srgbClr val="000000"/>
                </a:solidFill>
                <a:uFill>
                  <a:solidFill>
                    <a:srgbClr val="FFFFFF"/>
                  </a:solidFill>
                </a:uFill>
                <a:latin typeface="Lato"/>
              </a:rPr>
              <a:t>Una sau mai multe ferestre de navigare: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Evidențiază structura de fisiere ale unui proiect</a:t>
            </a:r>
            <a:endParaRPr lang="ro-RO" dirty="0"/>
          </a:p>
          <a:p>
            <a:pPr marL="216000" lvl="1" indent="-216000">
              <a:buClr>
                <a:srgbClr val="FFFFFF"/>
              </a:buClr>
              <a:buSzPct val="45000"/>
              <a:buFont typeface="Wingdings" charset="2"/>
              <a:buChar char=""/>
            </a:pPr>
            <a:r>
              <a:rPr lang="ro-RO" sz="1400" strike="noStrike" spc="-1" dirty="0">
                <a:solidFill>
                  <a:srgbClr val="000000"/>
                </a:solidFill>
                <a:uFill>
                  <a:solidFill>
                    <a:srgbClr val="FFFFFF"/>
                  </a:solidFill>
                </a:uFill>
                <a:latin typeface="Lato"/>
              </a:rPr>
              <a:t>Evidențiază structura logică a unui anumit fisier (Exemple: în cazul unui fisier text: variabile, funcții, metode, clase).</a:t>
            </a:r>
            <a:endParaRPr lang="ro-RO" dirty="0"/>
          </a:p>
          <a:p>
            <a:pPr marL="216000" indent="-216000">
              <a:buClr>
                <a:srgbClr val="FFFFFF"/>
              </a:buClr>
              <a:buSzPct val="45000"/>
              <a:buFont typeface="Wingdings" charset="2"/>
              <a:buChar char=""/>
            </a:pPr>
            <a:r>
              <a:rPr lang="ro-RO" sz="1400" strike="noStrike" spc="-1" dirty="0">
                <a:solidFill>
                  <a:srgbClr val="000000"/>
                </a:solidFill>
                <a:uFill>
                  <a:solidFill>
                    <a:srgbClr val="FFFFFF"/>
                  </a:solidFill>
                </a:uFill>
                <a:latin typeface="Lato"/>
              </a:rPr>
              <a:t>Una sau mai multe ferestre de stare: aici avem conținutul log-urilor, fereastra de erori și warninguri, răspunsul unor operații de search, console, răspunsul altor operații (cum ar fi cele de build, de lucru cu un versioing system, etc);</a:t>
            </a:r>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14</a:t>
            </a:fld>
            <a:endParaRPr lang="ro-RO"/>
          </a:p>
        </p:txBody>
      </p:sp>
    </p:spTree>
    <p:extLst>
      <p:ext uri="{BB962C8B-B14F-4D97-AF65-F5344CB8AC3E}">
        <p14:creationId xmlns:p14="http://schemas.microsoft.com/office/powerpoint/2010/main" val="90848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buFont typeface="Arial"/>
              <a:buChar char="•"/>
            </a:pPr>
            <a:r>
              <a:rPr lang="ro-RO" sz="1400" strike="noStrike" spc="-1" dirty="0">
                <a:solidFill>
                  <a:srgbClr val="000000"/>
                </a:solidFill>
                <a:uFill>
                  <a:solidFill>
                    <a:srgbClr val="FFFFFF"/>
                  </a:solidFill>
                </a:uFill>
                <a:latin typeface="Lato"/>
              </a:rPr>
              <a:t>Bara principala de meniuri e împărțită la rândul ei în - Meniuri pentru lucrul cu fișierele și cu proiectele software: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 crearea/deschiderea/salvarea fisierelor și a proiectelor. În cazul proiectelor există și operația de închidere;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Permit importul/exportul proiectelor în alte formate (de exemplu din NetBeans în Eclipse și vice-versa);</a:t>
            </a:r>
            <a:endParaRPr lang="ro-RO" dirty="0"/>
          </a:p>
          <a:p>
            <a:r>
              <a:rPr lang="ro-RO" sz="1400" strike="noStrike" spc="-1" dirty="0">
                <a:solidFill>
                  <a:srgbClr val="000000"/>
                </a:solidFill>
                <a:uFill>
                  <a:solidFill>
                    <a:srgbClr val="FFFFFF"/>
                  </a:solidFill>
                </a:uFill>
                <a:latin typeface="Lato"/>
              </a:rPr>
              <a:t>  </a:t>
            </a:r>
            <a:endParaRPr lang="ro-RO" dirty="0"/>
          </a:p>
          <a:p>
            <a:r>
              <a:rPr lang="ro-RO" sz="1400" strike="noStrike" spc="-1" dirty="0">
                <a:solidFill>
                  <a:srgbClr val="000000"/>
                </a:solidFill>
                <a:uFill>
                  <a:solidFill>
                    <a:srgbClr val="FFFFFF"/>
                  </a:solidFill>
                </a:uFill>
                <a:latin typeface="Lato"/>
              </a:rPr>
              <a:t>Pe lângă meniurile din bara principală există și meniurile contextuale. De ilustrat un exemplu...</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15</a:t>
            </a:fld>
            <a:endParaRPr lang="ro-RO"/>
          </a:p>
        </p:txBody>
      </p:sp>
    </p:spTree>
    <p:extLst>
      <p:ext uri="{BB962C8B-B14F-4D97-AF65-F5344CB8AC3E}">
        <p14:creationId xmlns:p14="http://schemas.microsoft.com/office/powerpoint/2010/main" val="412807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buFont typeface="Arial"/>
              <a:buChar char="•"/>
            </a:pPr>
            <a:r>
              <a:rPr lang="ro-RO" sz="1400" strike="noStrike" spc="-1" dirty="0">
                <a:solidFill>
                  <a:srgbClr val="000000"/>
                </a:solidFill>
                <a:uFill>
                  <a:solidFill>
                    <a:srgbClr val="FFFFFF"/>
                  </a:solidFill>
                </a:uFill>
                <a:latin typeface="Lato"/>
              </a:rPr>
              <a:t>Aceste meniuri permit operații de: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cut, copy&amp;paste pentru un anumit fisier sau director;</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Rename sau delete pentru un anumit fisier sau director;</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De compilare, etc.;</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indent="-216000">
              <a:buFont typeface="Arial"/>
              <a:buChar char="•"/>
            </a:pPr>
            <a:r>
              <a:rPr lang="ro-RO" sz="1400" strike="noStrike" spc="-1" dirty="0">
                <a:solidFill>
                  <a:srgbClr val="000000"/>
                </a:solidFill>
                <a:uFill>
                  <a:solidFill>
                    <a:srgbClr val="FFFFFF"/>
                  </a:solidFill>
                </a:uFill>
                <a:latin typeface="Lato"/>
              </a:rPr>
              <a:t>În cazul în care obiectul selectat este un director, pe lăngă operațiile de mai sus sunt permise și alte operații cum ar fi:</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Crearea de fișiere sau foldere noi în interiorul acestuia;</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16</a:t>
            </a:fld>
            <a:endParaRPr lang="ro-RO"/>
          </a:p>
        </p:txBody>
      </p:sp>
    </p:spTree>
    <p:extLst>
      <p:ext uri="{BB962C8B-B14F-4D97-AF65-F5344CB8AC3E}">
        <p14:creationId xmlns:p14="http://schemas.microsoft.com/office/powerpoint/2010/main" val="4093919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17</a:t>
            </a:fld>
            <a:endParaRPr lang="ro-RO"/>
          </a:p>
        </p:txBody>
      </p:sp>
    </p:spTree>
    <p:extLst>
      <p:ext uri="{BB962C8B-B14F-4D97-AF65-F5344CB8AC3E}">
        <p14:creationId xmlns:p14="http://schemas.microsoft.com/office/powerpoint/2010/main" val="233793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buFont typeface="Arial"/>
              <a:buChar char="•"/>
            </a:pPr>
            <a:r>
              <a:rPr lang="ro-RO" sz="1400" strike="noStrike" spc="-1" dirty="0">
                <a:solidFill>
                  <a:srgbClr val="000000"/>
                </a:solidFill>
                <a:uFill>
                  <a:solidFill>
                    <a:srgbClr val="FFFFFF"/>
                  </a:solidFill>
                </a:uFill>
                <a:latin typeface="Lato"/>
              </a:rPr>
              <a:t>Meniuri care permit editarea, vizualizarea sau formatarea codului și/sau a proiectului în ansablul său:</a:t>
            </a:r>
            <a:endParaRPr lang="ro-RO" dirty="0"/>
          </a:p>
          <a:p>
            <a:pPr marL="216000" indent="-216000">
              <a:buFont typeface="Arial"/>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Operații de cut&amp;paste simple de text sau imagini;</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Operatii de undo&amp;redo;</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Operații de numerotare și code folding;</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Operatii de navigare prin lista de erori cu evidențierea în cod a locației erorii, etc.</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Operatii de macro record &amp; play;</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18</a:t>
            </a:fld>
            <a:endParaRPr lang="ro-RO"/>
          </a:p>
        </p:txBody>
      </p:sp>
    </p:spTree>
    <p:extLst>
      <p:ext uri="{BB962C8B-B14F-4D97-AF65-F5344CB8AC3E}">
        <p14:creationId xmlns:p14="http://schemas.microsoft.com/office/powerpoint/2010/main" val="772957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19</a:t>
            </a:fld>
            <a:endParaRPr lang="ro-RO"/>
          </a:p>
        </p:txBody>
      </p:sp>
    </p:spTree>
    <p:extLst>
      <p:ext uri="{BB962C8B-B14F-4D97-AF65-F5344CB8AC3E}">
        <p14:creationId xmlns:p14="http://schemas.microsoft.com/office/powerpoint/2010/main" val="167133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2</a:t>
            </a:fld>
            <a:endParaRPr lang="ro-RO"/>
          </a:p>
        </p:txBody>
      </p:sp>
    </p:spTree>
    <p:extLst>
      <p:ext uri="{BB962C8B-B14F-4D97-AF65-F5344CB8AC3E}">
        <p14:creationId xmlns:p14="http://schemas.microsoft.com/office/powerpoint/2010/main" val="1289331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20</a:t>
            </a:fld>
            <a:endParaRPr lang="ro-RO"/>
          </a:p>
        </p:txBody>
      </p:sp>
    </p:spTree>
    <p:extLst>
      <p:ext uri="{BB962C8B-B14F-4D97-AF65-F5344CB8AC3E}">
        <p14:creationId xmlns:p14="http://schemas.microsoft.com/office/powerpoint/2010/main" val="392296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ro-RO" sz="1200" strike="noStrike" spc="-1" dirty="0">
                <a:solidFill>
                  <a:srgbClr val="000000"/>
                </a:solidFill>
                <a:uFill>
                  <a:solidFill>
                    <a:srgbClr val="FFFFFF"/>
                  </a:solidFill>
                </a:uFill>
                <a:latin typeface="Lato"/>
              </a:rPr>
              <a:t>În acest punct am să exemplific o operație de formatare a codului folosing meniul contextual.</a:t>
            </a:r>
            <a:endParaRPr lang="ro-RO" dirty="0"/>
          </a:p>
          <a:p>
            <a:endParaRPr lang="ro-RO" dirty="0"/>
          </a:p>
          <a:p>
            <a:r>
              <a:rPr lang="ro-RO" sz="1200" strike="noStrike" spc="-1">
                <a:solidFill>
                  <a:srgbClr val="000000"/>
                </a:solidFill>
                <a:uFill>
                  <a:solidFill>
                    <a:srgbClr val="FFFFFF"/>
                  </a:solidFill>
                </a:uFill>
                <a:latin typeface="Lato"/>
              </a:rPr>
              <a:t>  </a:t>
            </a:r>
            <a:endParaRPr lang="ro-RO"/>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21</a:t>
            </a:fld>
            <a:endParaRPr lang="ro-RO"/>
          </a:p>
        </p:txBody>
      </p:sp>
    </p:spTree>
    <p:extLst>
      <p:ext uri="{BB962C8B-B14F-4D97-AF65-F5344CB8AC3E}">
        <p14:creationId xmlns:p14="http://schemas.microsoft.com/office/powerpoint/2010/main" val="155189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strike="noStrike" spc="-1" dirty="0">
                <a:solidFill>
                  <a:srgbClr val="000000"/>
                </a:solidFill>
                <a:uFill>
                  <a:solidFill>
                    <a:srgbClr val="FFFFFF"/>
                  </a:solidFill>
                </a:uFill>
                <a:latin typeface="Lato"/>
              </a:rPr>
              <a:t>În acest punct am să exemplific o operație de code completion pe un Integer.</a:t>
            </a:r>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22</a:t>
            </a:fld>
            <a:endParaRPr lang="ro-RO"/>
          </a:p>
        </p:txBody>
      </p:sp>
    </p:spTree>
    <p:extLst>
      <p:ext uri="{BB962C8B-B14F-4D97-AF65-F5344CB8AC3E}">
        <p14:creationId xmlns:p14="http://schemas.microsoft.com/office/powerpoint/2010/main" val="3105931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ro-RO" sz="1200" strike="noStrike" spc="-1" dirty="0">
                <a:solidFill>
                  <a:srgbClr val="000000"/>
                </a:solidFill>
                <a:uFill>
                  <a:solidFill>
                    <a:srgbClr val="FFFFFF"/>
                  </a:solidFill>
                </a:uFill>
                <a:latin typeface="Lato"/>
              </a:rPr>
              <a:t>În acest punct am să exemplific o operație de inserare rapidă în Java (un public statif final string gu Psfs + Tab) și eventual de vizualizat lista de template-uri predefinite pentru C/C++.</a:t>
            </a:r>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23</a:t>
            </a:fld>
            <a:endParaRPr lang="ro-RO"/>
          </a:p>
        </p:txBody>
      </p:sp>
    </p:spTree>
    <p:extLst>
      <p:ext uri="{BB962C8B-B14F-4D97-AF65-F5344CB8AC3E}">
        <p14:creationId xmlns:p14="http://schemas.microsoft.com/office/powerpoint/2010/main" val="258431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buFont typeface="Arial"/>
              <a:buChar char="•"/>
            </a:pPr>
            <a:r>
              <a:rPr lang="ro-RO" sz="1400" strike="noStrike" spc="-1" dirty="0">
                <a:solidFill>
                  <a:srgbClr val="000000"/>
                </a:solidFill>
                <a:uFill>
                  <a:solidFill>
                    <a:srgbClr val="FFFFFF"/>
                  </a:solidFill>
                </a:uFill>
                <a:latin typeface="Lato"/>
              </a:rPr>
              <a:t>Secțiunea de navigare permite:</a:t>
            </a:r>
            <a:endParaRPr lang="ro-RO" dirty="0"/>
          </a:p>
          <a:p>
            <a:pPr marL="216000" indent="-216000">
              <a:buFont typeface="Arial"/>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Localizarea unui fișier, simbol, tip de date în cadrul proiectelor deschide în IDE;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Navicarea în cadrul proiectului către definiția unei funcții, clase, etc. </a:t>
            </a:r>
            <a:r>
              <a:rPr lang="ro-RO" sz="1400" b="1" u="sng" strike="noStrike" spc="-1" dirty="0">
                <a:solidFill>
                  <a:srgbClr val="000000"/>
                </a:solidFill>
                <a:uFill>
                  <a:solidFill>
                    <a:srgbClr val="FFFFFF"/>
                  </a:solidFill>
                </a:uFill>
                <a:latin typeface="Lato"/>
              </a:rPr>
              <a:t>Aici voi prezenta celebrul Ctrl + Left Click precum și „Select &amp; Find Usages”;</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Navigarea în cadrul unui fișier sau a unei liste de fișiere între locatiile în care au avut loc alte operatii de navigare;</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lvl="1" indent="-216000">
              <a:buSzPct val="75000"/>
              <a:buFont typeface="Symbol" charset="2"/>
              <a:buChar char=""/>
            </a:pPr>
            <a:r>
              <a:rPr lang="ro-RO" sz="1400" strike="noStrike" spc="-1" dirty="0">
                <a:solidFill>
                  <a:srgbClr val="000000"/>
                </a:solidFill>
                <a:uFill>
                  <a:solidFill>
                    <a:srgbClr val="FFFFFF"/>
                  </a:solidFill>
                </a:uFill>
                <a:latin typeface="Lato"/>
              </a:rPr>
              <a:t>Operatii de navigare prin lista de erori cu evidențierea în cod a locației erorii, etc.</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24</a:t>
            </a:fld>
            <a:endParaRPr lang="ro-RO"/>
          </a:p>
        </p:txBody>
      </p:sp>
    </p:spTree>
    <p:extLst>
      <p:ext uri="{BB962C8B-B14F-4D97-AF65-F5344CB8AC3E}">
        <p14:creationId xmlns:p14="http://schemas.microsoft.com/office/powerpoint/2010/main" val="3688220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lgn="just">
              <a:buFont typeface="Arial"/>
              <a:buChar char="•"/>
            </a:pPr>
            <a:r>
              <a:rPr lang="ro-RO" sz="1400" strike="noStrike" spc="-1" dirty="0">
                <a:solidFill>
                  <a:srgbClr val="000000"/>
                </a:solidFill>
                <a:uFill>
                  <a:solidFill>
                    <a:srgbClr val="FFFFFF"/>
                  </a:solidFill>
                </a:uFill>
                <a:latin typeface="Lato"/>
              </a:rPr>
              <a:t>Secțiunea de navigare contextuală vizează în principal fișierul sursă deschis în editorul IDE-ului:</a:t>
            </a:r>
            <a:endParaRPr lang="ro-RO" dirty="0"/>
          </a:p>
          <a:p>
            <a:pPr marL="216000" indent="-216000" algn="just">
              <a:buFont typeface="Arial"/>
              <a:buChar char="•"/>
            </a:pPr>
            <a:r>
              <a:rPr lang="ro-RO" sz="1400" strike="noStrike" spc="-1" dirty="0">
                <a:solidFill>
                  <a:srgbClr val="000000"/>
                </a:solidFill>
                <a:uFill>
                  <a:solidFill>
                    <a:srgbClr val="FFFFFF"/>
                  </a:solidFill>
                </a:uFill>
                <a:latin typeface="Lato"/>
              </a:rPr>
              <a:t> </a:t>
            </a:r>
            <a:endParaRPr lang="ro-RO" dirty="0"/>
          </a:p>
          <a:p>
            <a:pPr marL="216000" lvl="1" indent="-216000" algn="just">
              <a:buSzPct val="75000"/>
              <a:buFont typeface="Symbol" charset="2"/>
              <a:buChar char=""/>
            </a:pPr>
            <a:r>
              <a:rPr lang="ro-RO" sz="1400" strike="noStrike" spc="-1" dirty="0">
                <a:solidFill>
                  <a:srgbClr val="000000"/>
                </a:solidFill>
                <a:uFill>
                  <a:solidFill>
                    <a:srgbClr val="FFFFFF"/>
                  </a:solidFill>
                </a:uFill>
                <a:latin typeface="Lato"/>
              </a:rPr>
              <a:t>Avem operații de navigare:</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Către fișierul header;</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Către definirea sau declararea unei funcții sau al unui macro;</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Către ierarhia de include-uri ale fisierului curent;</a:t>
            </a:r>
            <a:endParaRPr lang="ro-RO" dirty="0"/>
          </a:p>
          <a:p>
            <a:pPr marL="216000" lvl="1" indent="-216000" algn="just">
              <a:buSzPct val="75000"/>
              <a:buFont typeface="Symbol" charset="2"/>
              <a:buChar char=""/>
            </a:pPr>
            <a:r>
              <a:rPr lang="ro-RO" sz="1400" b="1" strike="noStrike" spc="-1" dirty="0">
                <a:solidFill>
                  <a:srgbClr val="000000"/>
                </a:solidFill>
                <a:uFill>
                  <a:solidFill>
                    <a:srgbClr val="FFFFFF"/>
                  </a:solidFill>
                </a:uFill>
                <a:latin typeface="Lato"/>
              </a:rPr>
              <a:t>Aici voi prezenta macro-expandarea din fișierul dd.c liniile 343 – 366 însă înainte îi voi pune să facă drill-down pe S_ISDIR și să vadă dacă înțeleg ceva;</a:t>
            </a:r>
            <a:endParaRPr lang="ro-RO" dirty="0"/>
          </a:p>
          <a:p>
            <a:pPr marL="216000" lvl="1" indent="-216000" algn="just">
              <a:buSzPct val="75000"/>
              <a:buFont typeface="Symbol" charset="2"/>
              <a:buChar char=""/>
            </a:pPr>
            <a:r>
              <a:rPr lang="ro-RO" sz="1400" strike="noStrike" spc="-1" dirty="0">
                <a:solidFill>
                  <a:srgbClr val="000000"/>
                </a:solidFill>
                <a:uFill>
                  <a:solidFill>
                    <a:srgbClr val="FFFFFF"/>
                  </a:solidFill>
                </a:uFill>
                <a:latin typeface="Lato"/>
              </a:rPr>
              <a:t> </a:t>
            </a:r>
            <a:endParaRPr lang="ro-RO" dirty="0"/>
          </a:p>
          <a:p>
            <a:pPr marL="216000" indent="-216000" algn="just"/>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25</a:t>
            </a:fld>
            <a:endParaRPr lang="ro-RO"/>
          </a:p>
        </p:txBody>
      </p:sp>
    </p:spTree>
    <p:extLst>
      <p:ext uri="{BB962C8B-B14F-4D97-AF65-F5344CB8AC3E}">
        <p14:creationId xmlns:p14="http://schemas.microsoft.com/office/powerpoint/2010/main" val="1395774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6000" indent="-216000" algn="just">
              <a:lnSpc>
                <a:spcPct val="100000"/>
              </a:lnSpc>
              <a:buClr>
                <a:srgbClr val="FFFFFF"/>
              </a:buClr>
              <a:buFont typeface="Wingdings" charset="2"/>
              <a:buChar char=""/>
            </a:pPr>
            <a:r>
              <a:rPr lang="ro-RO" sz="1400" strike="noStrike" spc="-1" dirty="0">
                <a:solidFill>
                  <a:srgbClr val="000000"/>
                </a:solidFill>
                <a:uFill>
                  <a:solidFill>
                    <a:srgbClr val="FFFFFF"/>
                  </a:solidFill>
                </a:uFill>
                <a:latin typeface="Lato"/>
              </a:rPr>
              <a:t>Meniuri pentru lucrul cu codul sursă. Includ operațiile de:</a:t>
            </a:r>
            <a:endParaRPr lang="ro-RO" dirty="0"/>
          </a:p>
          <a:p>
            <a:pPr marL="432000" lvl="1"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Organizarea a codului:</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Mutare de cod;</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Shiftare de cod;</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Duplicare de cod;</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Comentare automată a codului;</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Repararea codului;</a:t>
            </a:r>
            <a:endParaRPr lang="ro-RO" dirty="0"/>
          </a:p>
          <a:p>
            <a:pPr marL="648000" lvl="2"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Code completion;</a:t>
            </a:r>
            <a:endParaRPr lang="ro-RO" dirty="0"/>
          </a:p>
          <a:p>
            <a:pPr marL="432000" lvl="1"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Organizare a importurilor, a membrilor unei clase;</a:t>
            </a:r>
            <a:endParaRPr lang="ro-RO" dirty="0"/>
          </a:p>
          <a:p>
            <a:pPr marL="432000" lvl="1" indent="-216000" algn="just">
              <a:buClr>
                <a:srgbClr val="FFFFFF"/>
              </a:buClr>
              <a:buSzPct val="45000"/>
              <a:buFont typeface="Wingdings" charset="2"/>
              <a:buChar char=""/>
            </a:pPr>
            <a:r>
              <a:rPr lang="ro-RO" sz="1400" strike="noStrike" spc="-1" dirty="0">
                <a:solidFill>
                  <a:srgbClr val="000000"/>
                </a:solidFill>
                <a:uFill>
                  <a:solidFill>
                    <a:srgbClr val="FFFFFF"/>
                  </a:solidFill>
                </a:uFill>
                <a:latin typeface="Lato"/>
              </a:rPr>
              <a:t>Inspectare a codului – echivalează cu o analiză statică a codului;</a:t>
            </a:r>
            <a:endParaRPr lang="ro-RO" dirty="0"/>
          </a:p>
          <a:p>
            <a:pPr marL="432000" lvl="1" indent="-216000" algn="just">
              <a:buClr>
                <a:srgbClr val="FFFFFF"/>
              </a:buClr>
              <a:buSzPct val="45000"/>
              <a:buFont typeface="Wingdings" charset="2"/>
              <a:buChar char=""/>
            </a:pPr>
            <a:r>
              <a:rPr lang="ro-RO" sz="1400" spc="-1" dirty="0">
                <a:latin typeface="Arial"/>
              </a:rPr>
              <a:t> </a:t>
            </a:r>
            <a:endParaRPr lang="ro-RO" dirty="0"/>
          </a:p>
          <a:p>
            <a:pPr algn="just"/>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26</a:t>
            </a:fld>
            <a:endParaRPr lang="ro-RO"/>
          </a:p>
        </p:txBody>
      </p:sp>
    </p:spTree>
    <p:extLst>
      <p:ext uri="{BB962C8B-B14F-4D97-AF65-F5344CB8AC3E}">
        <p14:creationId xmlns:p14="http://schemas.microsoft.com/office/powerpoint/2010/main" val="1718053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rPr>
              <a:t>Meniuri pentru lucrul cu codul sursă. Includ operațiile de:</a:t>
            </a:r>
            <a:endParaRPr lang="ro-RO" dirty="0"/>
          </a:p>
          <a:p>
            <a:pPr marL="216000" lvl="1" indent="-216000" algn="just">
              <a:buSzPct val="75000"/>
              <a:buFont typeface="Symbol" charset="2"/>
              <a:buChar char=""/>
            </a:pPr>
            <a:r>
              <a:rPr lang="ro-RO" sz="1400" strike="noStrike" spc="-1" dirty="0">
                <a:solidFill>
                  <a:srgbClr val="000000"/>
                </a:solidFill>
                <a:uFill>
                  <a:solidFill>
                    <a:srgbClr val="FFFFFF"/>
                  </a:solidFill>
                </a:uFill>
                <a:latin typeface="Lato"/>
              </a:rPr>
              <a:t>Organizarea a codului:</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Mutare de cod;</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Shiftare de cod;</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Duplicare de cod;</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Comentare automată a codului;</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Repararea codului;</a:t>
            </a:r>
            <a:endParaRPr lang="ro-RO" dirty="0"/>
          </a:p>
          <a:p>
            <a:pPr marL="216000" lvl="2" indent="-216000" algn="just">
              <a:buSzPct val="45000"/>
              <a:buFont typeface="Wingdings" charset="2"/>
              <a:buChar char=""/>
            </a:pPr>
            <a:r>
              <a:rPr lang="ro-RO" sz="1400" strike="noStrike" spc="-1" dirty="0">
                <a:solidFill>
                  <a:srgbClr val="000000"/>
                </a:solidFill>
                <a:uFill>
                  <a:solidFill>
                    <a:srgbClr val="FFFFFF"/>
                  </a:solidFill>
                </a:uFill>
                <a:latin typeface="Lato"/>
              </a:rPr>
              <a:t>Code completion;</a:t>
            </a:r>
            <a:endParaRPr lang="ro-RO" dirty="0"/>
          </a:p>
          <a:p>
            <a:pPr marL="864000" lvl="1" indent="-324000" algn="just">
              <a:buSzPct val="75000"/>
              <a:buFont typeface="Symbol" charset="2"/>
              <a:buChar char=""/>
            </a:pPr>
            <a:r>
              <a:rPr lang="ro-RO" sz="1400" strike="noStrike" spc="-1" dirty="0">
                <a:solidFill>
                  <a:srgbClr val="000000"/>
                </a:solidFill>
                <a:uFill>
                  <a:solidFill>
                    <a:srgbClr val="FFFFFF"/>
                  </a:solidFill>
                </a:uFill>
                <a:latin typeface="Lato"/>
              </a:rPr>
              <a:t>Organizare a importurilor, a membrilor unei clase;</a:t>
            </a:r>
            <a:endParaRPr lang="ro-RO" dirty="0"/>
          </a:p>
          <a:p>
            <a:pPr marL="864000" lvl="1" indent="-324000" algn="just">
              <a:buSzPct val="75000"/>
              <a:buFont typeface="Symbol" charset="2"/>
              <a:buChar char=""/>
            </a:pPr>
            <a:r>
              <a:rPr lang="ro-RO" sz="1400" b="1" strike="noStrike" spc="-1" dirty="0">
                <a:solidFill>
                  <a:srgbClr val="000000"/>
                </a:solidFill>
                <a:uFill>
                  <a:solidFill>
                    <a:srgbClr val="FFFFFF"/>
                  </a:solidFill>
                </a:uFill>
                <a:latin typeface="Lato"/>
              </a:rPr>
              <a:t>Inspectare a codului – echivalează cu o analiză statică a codului;</a:t>
            </a:r>
            <a:endParaRPr lang="ro-RO" dirty="0"/>
          </a:p>
          <a:p>
            <a:pPr marL="216000" lvl="1" indent="-216000" algn="just">
              <a:buSzPct val="75000"/>
              <a:buFont typeface="Symbol" charset="2"/>
              <a:buChar char=""/>
            </a:pPr>
            <a:r>
              <a:rPr lang="ro-RO" sz="2000" spc="-1" dirty="0">
                <a:latin typeface="Arial"/>
              </a:rPr>
              <a:t> </a:t>
            </a:r>
            <a:endParaRPr lang="ro-RO" dirty="0"/>
          </a:p>
          <a:p>
            <a:pPr marL="216000" indent="-216000" algn="just"/>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27</a:t>
            </a:fld>
            <a:endParaRPr lang="ro-RO"/>
          </a:p>
        </p:txBody>
      </p:sp>
    </p:spTree>
    <p:extLst>
      <p:ext uri="{BB962C8B-B14F-4D97-AF65-F5344CB8AC3E}">
        <p14:creationId xmlns:p14="http://schemas.microsoft.com/office/powerpoint/2010/main" val="2588499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Refactorizarea codului sau „code refactoring” este procesul de reorganizare a unui cod existent – fără a-i schimba functionalitatea externa – deseori functionalitatea interna e schimbată prin optimizarea codului existent sau prin folosirea unor algoritmi mai buni;</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Refactorizarea vizează în principal îmbunătățirea structurală a codului având ca obiective finale: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Reducerea complexității;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Creșterea lizibilitătii și implicit a mentenabilității codului;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Modificarea internă a acestuia în vederea extinderii codului cu noi opțiuni (capacitatea codului de a fi extensibil);</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Refactorizarea are loc prin executarea mai multor pași mici care în general păstrează funcționalitatea externa a codului intactă însă reușesc sa crească gradul de abstractizarea al acestuia;</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Alături de organizare, editare, navigare, executare și depanare, refactorizarea codului reprezintă una din principalele functionalităti ale unui IDE (de ultimă generație).</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28</a:t>
            </a:fld>
            <a:endParaRPr lang="ro-RO"/>
          </a:p>
        </p:txBody>
      </p:sp>
    </p:spTree>
    <p:extLst>
      <p:ext uri="{BB962C8B-B14F-4D97-AF65-F5344CB8AC3E}">
        <p14:creationId xmlns:p14="http://schemas.microsoft.com/office/powerpoint/2010/main" val="2467854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29</a:t>
            </a:fld>
            <a:endParaRPr lang="ro-RO"/>
          </a:p>
        </p:txBody>
      </p:sp>
    </p:spTree>
    <p:extLst>
      <p:ext uri="{BB962C8B-B14F-4D97-AF65-F5344CB8AC3E}">
        <p14:creationId xmlns:p14="http://schemas.microsoft.com/office/powerpoint/2010/main" val="191524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3</a:t>
            </a:fld>
            <a:endParaRPr lang="ro-RO"/>
          </a:p>
        </p:txBody>
      </p:sp>
    </p:spTree>
    <p:extLst>
      <p:ext uri="{BB962C8B-B14F-4D97-AF65-F5344CB8AC3E}">
        <p14:creationId xmlns:p14="http://schemas.microsoft.com/office/powerpoint/2010/main" val="4184709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dirty="0"/>
              <a:t>Mai jos este prezentat un preview al operatiei de redenumire a funcției xmalloc în xmalloc1 prin refactorizare:</a:t>
            </a:r>
          </a:p>
          <a:p>
            <a:pPr marL="864000" lvl="1" indent="-324000" algn="just">
              <a:lnSpc>
                <a:spcPct val="100000"/>
              </a:lnSpc>
              <a:buSzPct val="75000"/>
              <a:buFont typeface="Symbol" charset="2"/>
              <a:buChar char=""/>
            </a:pPr>
            <a:r>
              <a:rPr lang="ro-RO" dirty="0"/>
              <a:t>Se observa cele 205 instanțe ale xmalloc folosite în tot proiectul busybox;</a:t>
            </a:r>
          </a:p>
        </p:txBody>
      </p:sp>
      <p:sp>
        <p:nvSpPr>
          <p:cNvPr id="4" name="Slide Number Placeholder 3"/>
          <p:cNvSpPr>
            <a:spLocks noGrp="1"/>
          </p:cNvSpPr>
          <p:nvPr>
            <p:ph type="sldNum" sz="quarter" idx="10"/>
          </p:nvPr>
        </p:nvSpPr>
        <p:spPr/>
        <p:txBody>
          <a:bodyPr/>
          <a:lstStyle/>
          <a:p>
            <a:fld id="{2C6F8A03-63B8-422F-A3BC-9548DC16D7AA}" type="slidenum">
              <a:rPr lang="ro-RO" smtClean="0"/>
              <a:t>30</a:t>
            </a:fld>
            <a:endParaRPr lang="ro-RO"/>
          </a:p>
        </p:txBody>
      </p:sp>
    </p:spTree>
    <p:extLst>
      <p:ext uri="{BB962C8B-B14F-4D97-AF65-F5344CB8AC3E}">
        <p14:creationId xmlns:p14="http://schemas.microsoft.com/office/powerpoint/2010/main" val="1429260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31</a:t>
            </a:fld>
            <a:endParaRPr lang="ro-RO"/>
          </a:p>
        </p:txBody>
      </p:sp>
    </p:spTree>
    <p:extLst>
      <p:ext uri="{BB962C8B-B14F-4D97-AF65-F5344CB8AC3E}">
        <p14:creationId xmlns:p14="http://schemas.microsoft.com/office/powerpoint/2010/main" val="2367686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200" strike="noStrike" spc="-1" dirty="0">
                <a:solidFill>
                  <a:srgbClr val="000000"/>
                </a:solidFill>
                <a:uFill>
                  <a:solidFill>
                    <a:srgbClr val="FFFFFF"/>
                  </a:solidFill>
                </a:uFill>
                <a:latin typeface="Lato"/>
                <a:ea typeface="Droid Sans Fallback"/>
              </a:rPr>
              <a:t>Mai jos este prezentat un preview al operatiei de extragere a unsei super-clase dintr-o clasa deja existentă;</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32</a:t>
            </a:fld>
            <a:endParaRPr lang="ro-RO"/>
          </a:p>
        </p:txBody>
      </p:sp>
    </p:spTree>
    <p:extLst>
      <p:ext uri="{BB962C8B-B14F-4D97-AF65-F5344CB8AC3E}">
        <p14:creationId xmlns:p14="http://schemas.microsoft.com/office/powerpoint/2010/main" val="333926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33</a:t>
            </a:fld>
            <a:endParaRPr lang="ro-RO"/>
          </a:p>
        </p:txBody>
      </p:sp>
    </p:spTree>
    <p:extLst>
      <p:ext uri="{BB962C8B-B14F-4D97-AF65-F5344CB8AC3E}">
        <p14:creationId xmlns:p14="http://schemas.microsoft.com/office/powerpoint/2010/main" val="2830892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200" strike="noStrike" spc="-1" dirty="0">
                <a:solidFill>
                  <a:srgbClr val="000000"/>
                </a:solidFill>
                <a:uFill>
                  <a:solidFill>
                    <a:srgbClr val="FFFFFF"/>
                  </a:solidFill>
                </a:uFill>
                <a:latin typeface="Lato"/>
                <a:ea typeface="Droid Sans Fallback"/>
              </a:rPr>
              <a:t>Mai jos este prezentat un preview al operatiei de encapsulare a unui câmp prin crearea de acesori combinata cu schimbarea modificatorului de acess la privare;</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34</a:t>
            </a:fld>
            <a:endParaRPr lang="ro-RO"/>
          </a:p>
        </p:txBody>
      </p:sp>
    </p:spTree>
    <p:extLst>
      <p:ext uri="{BB962C8B-B14F-4D97-AF65-F5344CB8AC3E}">
        <p14:creationId xmlns:p14="http://schemas.microsoft.com/office/powerpoint/2010/main" val="840840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Meniul de run în cazul lui NetBeans combina operatiile de Run, Test, Clean și Build. Pe lândă rularea unui anumit proiect, acest meniu permite: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modificarea configuratiei de rulare;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Setarea proiectului implicit (în cazul în care în IDE sunt deschise mai multe proiecte simultan);</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35</a:t>
            </a:fld>
            <a:endParaRPr lang="ro-RO"/>
          </a:p>
        </p:txBody>
      </p:sp>
    </p:spTree>
    <p:extLst>
      <p:ext uri="{BB962C8B-B14F-4D97-AF65-F5344CB8AC3E}">
        <p14:creationId xmlns:p14="http://schemas.microsoft.com/office/powerpoint/2010/main" val="2866714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Acest meniu permite rularea unui anumit fisier/clasa/unit test dintr-un anumit proiect. Acest meniu este extrem de util atunci când un proiect are mai multe puncte de intrare (mai multe funcții main definite în el) sau atunci cqnd se dorește executarea unui anumit unit-test;</a:t>
            </a:r>
            <a:endParaRPr lang="ro-RO" sz="1400" dirty="0"/>
          </a:p>
        </p:txBody>
      </p:sp>
      <p:sp>
        <p:nvSpPr>
          <p:cNvPr id="4" name="Slide Number Placeholder 3"/>
          <p:cNvSpPr>
            <a:spLocks noGrp="1"/>
          </p:cNvSpPr>
          <p:nvPr>
            <p:ph type="sldNum" sz="quarter" idx="10"/>
          </p:nvPr>
        </p:nvSpPr>
        <p:spPr/>
        <p:txBody>
          <a:bodyPr/>
          <a:lstStyle/>
          <a:p>
            <a:fld id="{2C6F8A03-63B8-422F-A3BC-9548DC16D7AA}" type="slidenum">
              <a:rPr lang="ro-RO" smtClean="0"/>
              <a:t>36</a:t>
            </a:fld>
            <a:endParaRPr lang="ro-RO"/>
          </a:p>
        </p:txBody>
      </p:sp>
    </p:spTree>
    <p:extLst>
      <p:ext uri="{BB962C8B-B14F-4D97-AF65-F5344CB8AC3E}">
        <p14:creationId xmlns:p14="http://schemas.microsoft.com/office/powerpoint/2010/main" val="2621369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en-US" sz="1400" dirty="0" err="1"/>
              <a:t>Meniul</a:t>
            </a:r>
            <a:r>
              <a:rPr lang="en-US" sz="1400" dirty="0"/>
              <a:t> Run </a:t>
            </a:r>
            <a:r>
              <a:rPr lang="en-US" sz="1400" dirty="0" err="1"/>
              <a:t>config</a:t>
            </a:r>
            <a:r>
              <a:rPr lang="en-US" sz="1400" dirty="0"/>
              <a:t>;</a:t>
            </a:r>
            <a:endParaRPr lang="ro-RO" sz="1400" dirty="0"/>
          </a:p>
        </p:txBody>
      </p:sp>
      <p:sp>
        <p:nvSpPr>
          <p:cNvPr id="4" name="Slide Number Placeholder 3"/>
          <p:cNvSpPr>
            <a:spLocks noGrp="1"/>
          </p:cNvSpPr>
          <p:nvPr>
            <p:ph type="sldNum" sz="quarter" idx="10"/>
          </p:nvPr>
        </p:nvSpPr>
        <p:spPr/>
        <p:txBody>
          <a:bodyPr/>
          <a:lstStyle/>
          <a:p>
            <a:fld id="{2C6F8A03-63B8-422F-A3BC-9548DC16D7AA}" type="slidenum">
              <a:rPr lang="ro-RO" smtClean="0"/>
              <a:t>37</a:t>
            </a:fld>
            <a:endParaRPr lang="ro-RO"/>
          </a:p>
        </p:txBody>
      </p:sp>
    </p:spTree>
    <p:extLst>
      <p:ext uri="{BB962C8B-B14F-4D97-AF65-F5344CB8AC3E}">
        <p14:creationId xmlns:p14="http://schemas.microsoft.com/office/powerpoint/2010/main" val="3164928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38</a:t>
            </a:fld>
            <a:endParaRPr lang="ro-RO"/>
          </a:p>
        </p:txBody>
      </p:sp>
    </p:spTree>
    <p:extLst>
      <p:ext uri="{BB962C8B-B14F-4D97-AF65-F5344CB8AC3E}">
        <p14:creationId xmlns:p14="http://schemas.microsoft.com/office/powerpoint/2010/main" val="170913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39</a:t>
            </a:fld>
            <a:endParaRPr lang="ro-RO"/>
          </a:p>
        </p:txBody>
      </p:sp>
    </p:spTree>
    <p:extLst>
      <p:ext uri="{BB962C8B-B14F-4D97-AF65-F5344CB8AC3E}">
        <p14:creationId xmlns:p14="http://schemas.microsoft.com/office/powerpoint/2010/main" val="31884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4</a:t>
            </a:fld>
            <a:endParaRPr lang="ro-RO"/>
          </a:p>
        </p:txBody>
      </p:sp>
    </p:spTree>
    <p:extLst>
      <p:ext uri="{BB962C8B-B14F-4D97-AF65-F5344CB8AC3E}">
        <p14:creationId xmlns:p14="http://schemas.microsoft.com/office/powerpoint/2010/main" val="3172375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a:p>
            <a:endParaRPr lang="ro-RO" dirty="0"/>
          </a:p>
          <a:p>
            <a:r>
              <a:rPr lang="ro-RO" sz="1200" strike="noStrike" spc="-1" dirty="0">
                <a:solidFill>
                  <a:srgbClr val="000000"/>
                </a:solidFill>
                <a:uFill>
                  <a:solidFill>
                    <a:srgbClr val="FFFFFF"/>
                  </a:solidFill>
                </a:uFill>
                <a:latin typeface="Lato"/>
              </a:rPr>
              <a:t>  </a:t>
            </a:r>
            <a:endParaRPr lang="ro-RO" dirty="0"/>
          </a:p>
          <a:p>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40</a:t>
            </a:fld>
            <a:endParaRPr lang="ro-RO"/>
          </a:p>
        </p:txBody>
      </p:sp>
    </p:spTree>
    <p:extLst>
      <p:ext uri="{BB962C8B-B14F-4D97-AF65-F5344CB8AC3E}">
        <p14:creationId xmlns:p14="http://schemas.microsoft.com/office/powerpoint/2010/main" val="3906116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Reprezintă unul dintre cel mai des folosite meniuri ale IDE-ului alături de File, Edit și Run. Aici se găsesc grupate operații pentru:</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Gestionarea pluginurilor;</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Gestiunea bibliotecilor;</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Gestiunea comportamentului IDE-ului - „Options”;</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Gestiunea unit testelor;</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Internationalizarea;</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Gestiounea JDK-urilor;</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Gestiunea templatrurilor pentru fisiere și proiecte;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Gestiunea serverelor, a cloud-urilor, etc.;</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41</a:t>
            </a:fld>
            <a:endParaRPr lang="ro-RO"/>
          </a:p>
        </p:txBody>
      </p:sp>
    </p:spTree>
    <p:extLst>
      <p:ext uri="{BB962C8B-B14F-4D97-AF65-F5344CB8AC3E}">
        <p14:creationId xmlns:p14="http://schemas.microsoft.com/office/powerpoint/2010/main" val="2047757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Gestiunea pluginurilor permite: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Vizualizarea pluginurilor deja instalate;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Activarea/dezactivarea anumitor pluginur deja existentei cu impact asupra functionalității IDE-ului;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Instalarea de noi pluginuri;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Stergerea anumitor pluginuri;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Etc.</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42</a:t>
            </a:fld>
            <a:endParaRPr lang="ro-RO"/>
          </a:p>
        </p:txBody>
      </p:sp>
    </p:spTree>
    <p:extLst>
      <p:ext uri="{BB962C8B-B14F-4D97-AF65-F5344CB8AC3E}">
        <p14:creationId xmlns:p14="http://schemas.microsoft.com/office/powerpoint/2010/main" val="284486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Gestiunea comportamentului IDE-ului – sub-meniul „Options”. Permite alterarea și/sau customizarea tuturor componentelor discutate mai sus;</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Indentare/spațierea codului, Code folding, Syntax highlighting, Code completion, Code templates, hints, macros spellchecker, etc.</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Fonturi și culor, Stabilirea de short-cut-uri;</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Diferite customizări pentru fiecare limbaj de programare în parte;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Etc.</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 </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43</a:t>
            </a:fld>
            <a:endParaRPr lang="ro-RO"/>
          </a:p>
        </p:txBody>
      </p:sp>
    </p:spTree>
    <p:extLst>
      <p:ext uri="{BB962C8B-B14F-4D97-AF65-F5344CB8AC3E}">
        <p14:creationId xmlns:p14="http://schemas.microsoft.com/office/powerpoint/2010/main" val="541076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Acest meniu – așa cum îi spune și numele – e folosit pentru operații asupra ferestrelor (în principal ascundere, minimizare sau afisare).</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În cazul în care închideți accidental o anumită fereastră de navigare sau de stare, acest meniu vă ajută să o redeschideti fără probleme.</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În acest meniu, ferestrele sunt grupate la rânduri lor în categorii (sub-meniuri) functionale: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Ferestre pentru navigare;</a:t>
            </a:r>
            <a:endParaRPr lang="ro-RO" dirty="0"/>
          </a:p>
          <a:p>
            <a:pPr marL="864000" lvl="1" indent="-324000" algn="just">
              <a:lnSpc>
                <a:spcPct val="100000"/>
              </a:lnSpc>
              <a:buSzPct val="75000"/>
              <a:buFont typeface="Symbol" charset="2"/>
              <a:buChar char=""/>
            </a:pPr>
            <a:r>
              <a:rPr lang="ro-RO" sz="1400" strike="noStrike" spc="-1" dirty="0">
                <a:solidFill>
                  <a:srgbClr val="000000"/>
                </a:solidFill>
                <a:uFill>
                  <a:solidFill>
                    <a:srgbClr val="FFFFFF"/>
                  </a:solidFill>
                </a:uFill>
                <a:latin typeface="Lato"/>
                <a:ea typeface="Droid Sans Fallback"/>
              </a:rPr>
              <a:t>Ferestre pentru debug, profiling, IDE tools;</a:t>
            </a:r>
            <a:endParaRPr lang="ro-RO" dirty="0"/>
          </a:p>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Uneori este foatre utilă operația de Reset Windows, lucrați cu mai multe mon itoare și ați scos mai multe ferestre în afara IDE-ului (le-ăti făcut flotante).</a:t>
            </a:r>
            <a:endParaRPr lang="ro-RO" dirty="0"/>
          </a:p>
        </p:txBody>
      </p:sp>
      <p:sp>
        <p:nvSpPr>
          <p:cNvPr id="4" name="Slide Number Placeholder 3"/>
          <p:cNvSpPr>
            <a:spLocks noGrp="1"/>
          </p:cNvSpPr>
          <p:nvPr>
            <p:ph type="sldNum" sz="quarter" idx="10"/>
          </p:nvPr>
        </p:nvSpPr>
        <p:spPr/>
        <p:txBody>
          <a:bodyPr/>
          <a:lstStyle/>
          <a:p>
            <a:fld id="{2C6F8A03-63B8-422F-A3BC-9548DC16D7AA}" type="slidenum">
              <a:rPr lang="ro-RO" smtClean="0"/>
              <a:t>44</a:t>
            </a:fld>
            <a:endParaRPr lang="ro-RO"/>
          </a:p>
        </p:txBody>
      </p:sp>
    </p:spTree>
    <p:extLst>
      <p:ext uri="{BB962C8B-B14F-4D97-AF65-F5344CB8AC3E}">
        <p14:creationId xmlns:p14="http://schemas.microsoft.com/office/powerpoint/2010/main" val="21951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240" algn="just">
              <a:lnSpc>
                <a:spcPct val="100000"/>
              </a:lnSpc>
              <a:buFont typeface="Arial"/>
              <a:buChar char="•"/>
            </a:pPr>
            <a:r>
              <a:rPr lang="ro-RO" sz="1400" strike="noStrike" spc="-1" dirty="0">
                <a:solidFill>
                  <a:srgbClr val="000000"/>
                </a:solidFill>
                <a:uFill>
                  <a:solidFill>
                    <a:srgbClr val="FFFFFF"/>
                  </a:solidFill>
                </a:uFill>
                <a:latin typeface="Lato"/>
                <a:ea typeface="Droid Sans Fallback"/>
              </a:rPr>
              <a:t>Acest meniu e self-explainatory și am să vă las pe voi să îl explorați;</a:t>
            </a:r>
            <a:endParaRPr lang="ro-RO" sz="1400" dirty="0"/>
          </a:p>
        </p:txBody>
      </p:sp>
      <p:sp>
        <p:nvSpPr>
          <p:cNvPr id="4" name="Slide Number Placeholder 3"/>
          <p:cNvSpPr>
            <a:spLocks noGrp="1"/>
          </p:cNvSpPr>
          <p:nvPr>
            <p:ph type="sldNum" sz="quarter" idx="10"/>
          </p:nvPr>
        </p:nvSpPr>
        <p:spPr/>
        <p:txBody>
          <a:bodyPr/>
          <a:lstStyle/>
          <a:p>
            <a:fld id="{2C6F8A03-63B8-422F-A3BC-9548DC16D7AA}" type="slidenum">
              <a:rPr lang="ro-RO" smtClean="0"/>
              <a:t>45</a:t>
            </a:fld>
            <a:endParaRPr lang="ro-RO"/>
          </a:p>
        </p:txBody>
      </p:sp>
    </p:spTree>
    <p:extLst>
      <p:ext uri="{BB962C8B-B14F-4D97-AF65-F5344CB8AC3E}">
        <p14:creationId xmlns:p14="http://schemas.microsoft.com/office/powerpoint/2010/main" val="425893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5</a:t>
            </a:fld>
            <a:endParaRPr lang="ro-RO"/>
          </a:p>
        </p:txBody>
      </p:sp>
    </p:spTree>
    <p:extLst>
      <p:ext uri="{BB962C8B-B14F-4D97-AF65-F5344CB8AC3E}">
        <p14:creationId xmlns:p14="http://schemas.microsoft.com/office/powerpoint/2010/main" val="305391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6</a:t>
            </a:fld>
            <a:endParaRPr lang="ro-RO"/>
          </a:p>
        </p:txBody>
      </p:sp>
    </p:spTree>
    <p:extLst>
      <p:ext uri="{BB962C8B-B14F-4D97-AF65-F5344CB8AC3E}">
        <p14:creationId xmlns:p14="http://schemas.microsoft.com/office/powerpoint/2010/main" val="387493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uFill>
                  <a:solidFill>
                    <a:srgbClr val="FFFFFF"/>
                  </a:solidFill>
                </a:uFill>
                <a:latin typeface="Arial"/>
              </a:rPr>
              <a:t>Maestro - A delay in a dialogue operation causes an involuntary break in the thinking process and thus in the programmer's work. Fred Brooks calls this phenomenon Immediacy in the landmark paper No Silver Bullet. This is caused by the way short-term memory functions in the brain. Atkinson &amp; Shiffrin proposed a model in 1968 that stipulates that information entering short-term memory fades away in 18–20 seconds if it is no longer attended to. Another important factor is the </a:t>
            </a:r>
            <a:r>
              <a:rPr lang="en-US" sz="1200" strike="noStrike" spc="-1" dirty="0" err="1">
                <a:uFill>
                  <a:solidFill>
                    <a:srgbClr val="FFFFFF"/>
                  </a:solidFill>
                </a:uFill>
                <a:latin typeface="Arial"/>
              </a:rPr>
              <a:t>recency</a:t>
            </a:r>
            <a:r>
              <a:rPr lang="en-US" sz="1200" strike="noStrike" spc="-1" dirty="0">
                <a:uFill>
                  <a:solidFill>
                    <a:srgbClr val="FFFFFF"/>
                  </a:solidFill>
                </a:uFill>
                <a:latin typeface="Arial"/>
              </a:rPr>
              <a:t> effect which causes a person to remember the last few things better than the things in the middle or the beginning of a time period. Thus, when delays occur in the work, the programmer tends to lose the thread of his or her thoughts.</a:t>
            </a:r>
            <a:endParaRPr lang="en-US" dirty="0"/>
          </a:p>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7</a:t>
            </a:fld>
            <a:endParaRPr lang="ro-RO"/>
          </a:p>
        </p:txBody>
      </p:sp>
    </p:spTree>
    <p:extLst>
      <p:ext uri="{BB962C8B-B14F-4D97-AF65-F5344CB8AC3E}">
        <p14:creationId xmlns:p14="http://schemas.microsoft.com/office/powerpoint/2010/main" val="1120939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trike="noStrike" spc="-1" dirty="0">
                <a:uFill>
                  <a:solidFill>
                    <a:srgbClr val="FFFFFF"/>
                  </a:solidFill>
                </a:uFill>
                <a:latin typeface="Arial"/>
              </a:rPr>
              <a:t>Borland - Philippe Kahn (programmed on MICRAL!) is credited with creating the first camera phone,[5] being a pioneer for wearable technology intellectual property, and is the author of dozens of technology patents covering wearable, eyewear, smartphone, mobile, imaging, wireless, synchronization and medical technologies.</a:t>
            </a:r>
            <a:endParaRPr lang="en-US" dirty="0"/>
          </a:p>
          <a:p>
            <a:r>
              <a:rPr lang="en-US" sz="1200" strike="noStrike" spc="-1" dirty="0">
                <a:uFill>
                  <a:solidFill>
                    <a:srgbClr val="FFFFFF"/>
                  </a:solidFill>
                </a:uFill>
                <a:latin typeface="Arial"/>
              </a:rPr>
              <a:t>In the early IBM PC market (1981–83) the major programming tool vendors all made compilers that worked in a similar fashion. For example, the Microsoft Pascal system consisted of two compiler passes and a final linking pass (which could take minutes on systems with only floppy disks for secondary storage). This process was the cumbersome product of the extremely limited resources of the early IBM PC models. Vendors of software development tools aimed their products at professional developers, and the price for these basic tools plus ancillary tools like profilers ran into the hundreds of dollars.</a:t>
            </a:r>
            <a:endParaRPr lang="en-US" dirty="0"/>
          </a:p>
          <a:p>
            <a:r>
              <a:rPr lang="en-US" sz="1200" strike="noStrike" spc="-1" dirty="0">
                <a:uFill>
                  <a:solidFill>
                    <a:srgbClr val="FFFFFF"/>
                  </a:solidFill>
                </a:uFill>
                <a:latin typeface="Arial"/>
              </a:rPr>
              <a:t>Kahn's idea was to package all these functions in an integrated programming toolkit, have it run with much better performance, and charge one low price for it all. Instead of selling the kit through established sales channels (retailers or resellers), his new tool would be sold inexpensively via mail-order.</a:t>
            </a:r>
            <a:endParaRPr lang="en-US" dirty="0"/>
          </a:p>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8</a:t>
            </a:fld>
            <a:endParaRPr lang="ro-RO"/>
          </a:p>
        </p:txBody>
      </p:sp>
    </p:spTree>
    <p:extLst>
      <p:ext uri="{BB962C8B-B14F-4D97-AF65-F5344CB8AC3E}">
        <p14:creationId xmlns:p14="http://schemas.microsoft.com/office/powerpoint/2010/main" val="303946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uFill>
                  <a:solidFill>
                    <a:srgbClr val="FFFFFF"/>
                  </a:solidFill>
                </a:uFill>
                <a:latin typeface="Arial"/>
              </a:rPr>
              <a:t>Rapid application development (RAD) is both a general term used to refer to alternatives to the conventional waterfall model of software development as well as the name for James Martin's approach to rapid development. In general, RAD approaches to software development put less emphasis on planning tasks and more emphasis on development. In contrast to the waterfall model, which emphasizes rigorous specification and planning, RAD approaches emphasize the necessity of adjusting requirements in reaction to knowledge gained as the project progresses. This causes RAD to use prototypes in addition to or even sometimes in place of design specifications. RAD approaches also emphasize a flexible process that can adapt as the project evolves rather than rigorously defining specifications and plans correctly from the start. In addition to James Martin's RAD methodology, other approaches to rapid development include Agile methods and the spiral model. RAD is especially well suited (although not limited to) developing software that is driven by user interface requirements. Graphical user interface builders are often called rapid application development tools.</a:t>
            </a:r>
            <a:endParaRPr lang="en-US" dirty="0"/>
          </a:p>
          <a:p>
            <a:endParaRPr lang="en-US" baseline="0" dirty="0"/>
          </a:p>
        </p:txBody>
      </p:sp>
      <p:sp>
        <p:nvSpPr>
          <p:cNvPr id="4" name="Slide Number Placeholder 3"/>
          <p:cNvSpPr>
            <a:spLocks noGrp="1"/>
          </p:cNvSpPr>
          <p:nvPr>
            <p:ph type="sldNum" sz="quarter" idx="10"/>
          </p:nvPr>
        </p:nvSpPr>
        <p:spPr/>
        <p:txBody>
          <a:bodyPr/>
          <a:lstStyle/>
          <a:p>
            <a:fld id="{2C6F8A03-63B8-422F-A3BC-9548DC16D7AA}" type="slidenum">
              <a:rPr lang="ro-RO" smtClean="0"/>
              <a:t>9</a:t>
            </a:fld>
            <a:endParaRPr lang="ro-RO"/>
          </a:p>
        </p:txBody>
      </p:sp>
    </p:spTree>
    <p:extLst>
      <p:ext uri="{BB962C8B-B14F-4D97-AF65-F5344CB8AC3E}">
        <p14:creationId xmlns:p14="http://schemas.microsoft.com/office/powerpoint/2010/main" val="1902673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9"/>
          <p:cNvSpPr/>
          <p:nvPr userDrawn="1"/>
        </p:nvSpPr>
        <p:spPr>
          <a:xfrm>
            <a:off x="-655" y="4094704"/>
            <a:ext cx="12192656" cy="2763296"/>
          </a:xfrm>
          <a:custGeom>
            <a:avLst/>
            <a:gdLst>
              <a:gd name="connsiteX0" fmla="*/ 0 w 12192000"/>
              <a:gd name="connsiteY0" fmla="*/ 0 h 3436850"/>
              <a:gd name="connsiteX1" fmla="*/ 12192000 w 12192000"/>
              <a:gd name="connsiteY1" fmla="*/ 0 h 3436850"/>
              <a:gd name="connsiteX2" fmla="*/ 12192000 w 12192000"/>
              <a:gd name="connsiteY2" fmla="*/ 3436850 h 3436850"/>
              <a:gd name="connsiteX3" fmla="*/ 0 w 12192000"/>
              <a:gd name="connsiteY3" fmla="*/ 3436850 h 3436850"/>
              <a:gd name="connsiteX4" fmla="*/ 0 w 12192000"/>
              <a:gd name="connsiteY4" fmla="*/ 0 h 3436850"/>
              <a:gd name="connsiteX0" fmla="*/ 0 w 12192000"/>
              <a:gd name="connsiteY0" fmla="*/ 0 h 3436850"/>
              <a:gd name="connsiteX1" fmla="*/ 12192000 w 12192000"/>
              <a:gd name="connsiteY1" fmla="*/ 1126672 h 3436850"/>
              <a:gd name="connsiteX2" fmla="*/ 12192000 w 12192000"/>
              <a:gd name="connsiteY2" fmla="*/ 3436850 h 3436850"/>
              <a:gd name="connsiteX3" fmla="*/ 0 w 12192000"/>
              <a:gd name="connsiteY3" fmla="*/ 3436850 h 3436850"/>
              <a:gd name="connsiteX4" fmla="*/ 0 w 12192000"/>
              <a:gd name="connsiteY4" fmla="*/ 0 h 3436850"/>
              <a:gd name="connsiteX0" fmla="*/ 0 w 12200164"/>
              <a:gd name="connsiteY0" fmla="*/ 0 h 2849022"/>
              <a:gd name="connsiteX1" fmla="*/ 12200164 w 12200164"/>
              <a:gd name="connsiteY1" fmla="*/ 538844 h 2849022"/>
              <a:gd name="connsiteX2" fmla="*/ 12200164 w 12200164"/>
              <a:gd name="connsiteY2" fmla="*/ 2849022 h 2849022"/>
              <a:gd name="connsiteX3" fmla="*/ 8164 w 12200164"/>
              <a:gd name="connsiteY3" fmla="*/ 2849022 h 2849022"/>
              <a:gd name="connsiteX4" fmla="*/ 0 w 12200164"/>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6641 h 2849022"/>
              <a:gd name="connsiteX4" fmla="*/ 0 w 12197783"/>
              <a:gd name="connsiteY4" fmla="*/ 0 h 2849022"/>
              <a:gd name="connsiteX0" fmla="*/ 0 w 12195401"/>
              <a:gd name="connsiteY0" fmla="*/ 0 h 2849022"/>
              <a:gd name="connsiteX1" fmla="*/ 12195401 w 12195401"/>
              <a:gd name="connsiteY1" fmla="*/ 538844 h 2849022"/>
              <a:gd name="connsiteX2" fmla="*/ 12195401 w 12195401"/>
              <a:gd name="connsiteY2" fmla="*/ 2849022 h 2849022"/>
              <a:gd name="connsiteX3" fmla="*/ 3401 w 12195401"/>
              <a:gd name="connsiteY3" fmla="*/ 2846641 h 2849022"/>
              <a:gd name="connsiteX4" fmla="*/ 0 w 12195401"/>
              <a:gd name="connsiteY4" fmla="*/ 0 h 2849022"/>
              <a:gd name="connsiteX0" fmla="*/ 0 w 12195401"/>
              <a:gd name="connsiteY0" fmla="*/ 0 h 2851403"/>
              <a:gd name="connsiteX1" fmla="*/ 12195401 w 12195401"/>
              <a:gd name="connsiteY1" fmla="*/ 541225 h 2851403"/>
              <a:gd name="connsiteX2" fmla="*/ 12195401 w 12195401"/>
              <a:gd name="connsiteY2" fmla="*/ 2851403 h 2851403"/>
              <a:gd name="connsiteX3" fmla="*/ 3401 w 12195401"/>
              <a:gd name="connsiteY3" fmla="*/ 2849022 h 2851403"/>
              <a:gd name="connsiteX4" fmla="*/ 0 w 12195401"/>
              <a:gd name="connsiteY4" fmla="*/ 0 h 2851403"/>
              <a:gd name="connsiteX0" fmla="*/ 0 w 12193020"/>
              <a:gd name="connsiteY0" fmla="*/ 0 h 2765678"/>
              <a:gd name="connsiteX1" fmla="*/ 12193020 w 12193020"/>
              <a:gd name="connsiteY1" fmla="*/ 455500 h 2765678"/>
              <a:gd name="connsiteX2" fmla="*/ 12193020 w 12193020"/>
              <a:gd name="connsiteY2" fmla="*/ 2765678 h 2765678"/>
              <a:gd name="connsiteX3" fmla="*/ 1020 w 12193020"/>
              <a:gd name="connsiteY3" fmla="*/ 2763297 h 2765678"/>
              <a:gd name="connsiteX4" fmla="*/ 0 w 12193020"/>
              <a:gd name="connsiteY4" fmla="*/ 0 h 2765678"/>
              <a:gd name="connsiteX0" fmla="*/ 0 w 12193020"/>
              <a:gd name="connsiteY0" fmla="*/ 0 h 2763296"/>
              <a:gd name="connsiteX1" fmla="*/ 12193020 w 12193020"/>
              <a:gd name="connsiteY1" fmla="*/ 453118 h 2763296"/>
              <a:gd name="connsiteX2" fmla="*/ 12193020 w 12193020"/>
              <a:gd name="connsiteY2" fmla="*/ 2763296 h 2763296"/>
              <a:gd name="connsiteX3" fmla="*/ 1020 w 12193020"/>
              <a:gd name="connsiteY3" fmla="*/ 2760915 h 2763296"/>
              <a:gd name="connsiteX4" fmla="*/ 0 w 12193020"/>
              <a:gd name="connsiteY4" fmla="*/ 0 h 2763296"/>
              <a:gd name="connsiteX0" fmla="*/ 2018 w 12192656"/>
              <a:gd name="connsiteY0" fmla="*/ 0 h 2763296"/>
              <a:gd name="connsiteX1" fmla="*/ 12192656 w 12192656"/>
              <a:gd name="connsiteY1" fmla="*/ 453118 h 2763296"/>
              <a:gd name="connsiteX2" fmla="*/ 12192656 w 12192656"/>
              <a:gd name="connsiteY2" fmla="*/ 2763296 h 2763296"/>
              <a:gd name="connsiteX3" fmla="*/ 656 w 12192656"/>
              <a:gd name="connsiteY3" fmla="*/ 2760915 h 2763296"/>
              <a:gd name="connsiteX4" fmla="*/ 2018 w 12192656"/>
              <a:gd name="connsiteY4" fmla="*/ 0 h 2763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656" h="2763296">
                <a:moveTo>
                  <a:pt x="2018" y="0"/>
                </a:moveTo>
                <a:lnTo>
                  <a:pt x="12192656" y="453118"/>
                </a:lnTo>
                <a:lnTo>
                  <a:pt x="12192656" y="2763296"/>
                </a:lnTo>
                <a:lnTo>
                  <a:pt x="656" y="2760915"/>
                </a:lnTo>
                <a:cubicBezTo>
                  <a:pt x="-2065" y="1811241"/>
                  <a:pt x="4739" y="949674"/>
                  <a:pt x="2018" y="0"/>
                </a:cubicBezTo>
                <a:close/>
              </a:path>
            </a:pathLst>
          </a:custGeom>
          <a:solidFill>
            <a:srgbClr val="8B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effectLst/>
              </a:rPr>
              <a:t> </a:t>
            </a:r>
          </a:p>
        </p:txBody>
      </p:sp>
      <p:sp>
        <p:nvSpPr>
          <p:cNvPr id="16" name="Rectangle 9"/>
          <p:cNvSpPr/>
          <p:nvPr userDrawn="1"/>
        </p:nvSpPr>
        <p:spPr>
          <a:xfrm>
            <a:off x="-1020" y="4094703"/>
            <a:ext cx="12193020" cy="2763297"/>
          </a:xfrm>
          <a:custGeom>
            <a:avLst/>
            <a:gdLst>
              <a:gd name="connsiteX0" fmla="*/ 0 w 12192000"/>
              <a:gd name="connsiteY0" fmla="*/ 0 h 3436850"/>
              <a:gd name="connsiteX1" fmla="*/ 12192000 w 12192000"/>
              <a:gd name="connsiteY1" fmla="*/ 0 h 3436850"/>
              <a:gd name="connsiteX2" fmla="*/ 12192000 w 12192000"/>
              <a:gd name="connsiteY2" fmla="*/ 3436850 h 3436850"/>
              <a:gd name="connsiteX3" fmla="*/ 0 w 12192000"/>
              <a:gd name="connsiteY3" fmla="*/ 3436850 h 3436850"/>
              <a:gd name="connsiteX4" fmla="*/ 0 w 12192000"/>
              <a:gd name="connsiteY4" fmla="*/ 0 h 3436850"/>
              <a:gd name="connsiteX0" fmla="*/ 0 w 12192000"/>
              <a:gd name="connsiteY0" fmla="*/ 0 h 3436850"/>
              <a:gd name="connsiteX1" fmla="*/ 12192000 w 12192000"/>
              <a:gd name="connsiteY1" fmla="*/ 1126672 h 3436850"/>
              <a:gd name="connsiteX2" fmla="*/ 12192000 w 12192000"/>
              <a:gd name="connsiteY2" fmla="*/ 3436850 h 3436850"/>
              <a:gd name="connsiteX3" fmla="*/ 0 w 12192000"/>
              <a:gd name="connsiteY3" fmla="*/ 3436850 h 3436850"/>
              <a:gd name="connsiteX4" fmla="*/ 0 w 12192000"/>
              <a:gd name="connsiteY4" fmla="*/ 0 h 3436850"/>
              <a:gd name="connsiteX0" fmla="*/ 0 w 12200164"/>
              <a:gd name="connsiteY0" fmla="*/ 0 h 2849022"/>
              <a:gd name="connsiteX1" fmla="*/ 12200164 w 12200164"/>
              <a:gd name="connsiteY1" fmla="*/ 538844 h 2849022"/>
              <a:gd name="connsiteX2" fmla="*/ 12200164 w 12200164"/>
              <a:gd name="connsiteY2" fmla="*/ 2849022 h 2849022"/>
              <a:gd name="connsiteX3" fmla="*/ 8164 w 12200164"/>
              <a:gd name="connsiteY3" fmla="*/ 2849022 h 2849022"/>
              <a:gd name="connsiteX4" fmla="*/ 0 w 12200164"/>
              <a:gd name="connsiteY4" fmla="*/ 0 h 2849022"/>
              <a:gd name="connsiteX0" fmla="*/ 0 w 12193020"/>
              <a:gd name="connsiteY0" fmla="*/ 0 h 2763297"/>
              <a:gd name="connsiteX1" fmla="*/ 12193020 w 12193020"/>
              <a:gd name="connsiteY1" fmla="*/ 453119 h 2763297"/>
              <a:gd name="connsiteX2" fmla="*/ 12193020 w 12193020"/>
              <a:gd name="connsiteY2" fmla="*/ 2763297 h 2763297"/>
              <a:gd name="connsiteX3" fmla="*/ 1020 w 12193020"/>
              <a:gd name="connsiteY3" fmla="*/ 2763297 h 2763297"/>
              <a:gd name="connsiteX4" fmla="*/ 0 w 12193020"/>
              <a:gd name="connsiteY4" fmla="*/ 0 h 276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020" h="2763297">
                <a:moveTo>
                  <a:pt x="0" y="0"/>
                </a:moveTo>
                <a:lnTo>
                  <a:pt x="12193020" y="453119"/>
                </a:lnTo>
                <a:lnTo>
                  <a:pt x="12193020" y="2763297"/>
                </a:lnTo>
                <a:lnTo>
                  <a:pt x="1020" y="2763297"/>
                </a:lnTo>
                <a:cubicBezTo>
                  <a:pt x="-1701" y="1813623"/>
                  <a:pt x="2721" y="949674"/>
                  <a:pt x="0" y="0"/>
                </a:cubicBezTo>
                <a:close/>
              </a:path>
            </a:pathLst>
          </a:custGeom>
          <a:blipFill dpi="0" rotWithShape="1">
            <a:blip r:embed="rId2">
              <a:alphaModFix amt="10000"/>
            </a:blip>
            <a:srcRect/>
            <a:tile tx="0" ty="0" sx="100000" sy="100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effectLst/>
              </a:rPr>
              <a:t> </a:t>
            </a:r>
          </a:p>
        </p:txBody>
      </p:sp>
      <p:sp>
        <p:nvSpPr>
          <p:cNvPr id="2" name="Title 1"/>
          <p:cNvSpPr>
            <a:spLocks noGrp="1"/>
          </p:cNvSpPr>
          <p:nvPr>
            <p:ph type="ctrTitle" hasCustomPrompt="1"/>
          </p:nvPr>
        </p:nvSpPr>
        <p:spPr>
          <a:xfrm>
            <a:off x="542925" y="4776231"/>
            <a:ext cx="8420100" cy="610643"/>
          </a:xfrm>
          <a:noFill/>
        </p:spPr>
        <p:txBody>
          <a:bodyPr anchor="b"/>
          <a:lstStyle>
            <a:lvl1pPr algn="l">
              <a:defRPr sz="3200">
                <a:solidFill>
                  <a:schemeClr val="tx1"/>
                </a:solidFill>
                <a:effectLst>
                  <a:outerShdw dist="12700" dir="2700000" algn="tl" rotWithShape="0">
                    <a:schemeClr val="bg1"/>
                  </a:outerShdw>
                </a:effectLst>
              </a:defRPr>
            </a:lvl1pPr>
          </a:lstStyle>
          <a:p>
            <a:r>
              <a:rPr lang="en-US" dirty="0"/>
              <a:t>CLICK TO EDIT MASTER TITLE STYLE</a:t>
            </a:r>
            <a:endParaRPr lang="ro-RO" dirty="0"/>
          </a:p>
        </p:txBody>
      </p:sp>
      <p:sp>
        <p:nvSpPr>
          <p:cNvPr id="3" name="Subtitle 2"/>
          <p:cNvSpPr>
            <a:spLocks noGrp="1"/>
          </p:cNvSpPr>
          <p:nvPr>
            <p:ph type="subTitle" idx="1"/>
          </p:nvPr>
        </p:nvSpPr>
        <p:spPr>
          <a:xfrm>
            <a:off x="542922" y="5386874"/>
            <a:ext cx="7858125" cy="275326"/>
          </a:xfrm>
        </p:spPr>
        <p:txBody>
          <a:bodyPr>
            <a:normAutofit/>
          </a:bodyPr>
          <a:lstStyle>
            <a:lvl1pPr marL="0" indent="0" algn="l">
              <a:buNone/>
              <a:defRPr sz="1800">
                <a:effectLst>
                  <a:outerShdw dist="12700" algn="tl" rotWithShape="0">
                    <a:schemeClr val="bg1"/>
                  </a:outerShdw>
                </a:effectLst>
                <a:latin typeface="Lato" panose="020F0502020204030203" pitchFamily="34"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o-RO" dirty="0"/>
          </a:p>
        </p:txBody>
      </p:sp>
    </p:spTree>
    <p:extLst>
      <p:ext uri="{BB962C8B-B14F-4D97-AF65-F5344CB8AC3E}">
        <p14:creationId xmlns:p14="http://schemas.microsoft.com/office/powerpoint/2010/main" val="1429471850"/>
      </p:ext>
    </p:extLst>
  </p:cSld>
  <p:clrMapOvr>
    <a:masterClrMapping/>
  </p:clrMapOvr>
  <p:extLst mod="1">
    <p:ext uri="{DCECCB84-F9BA-43D5-87BE-67443E8EF086}">
      <p15:sldGuideLst xmlns:p15="http://schemas.microsoft.com/office/powerpoint/2012/main">
        <p15:guide id="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Slide Number Placeholder 5"/>
          <p:cNvSpPr>
            <a:spLocks noGrp="1"/>
          </p:cNvSpPr>
          <p:nvPr>
            <p:ph type="sldNum" sz="quarter" idx="12"/>
          </p:nvPr>
        </p:nvSpPr>
        <p:spPr/>
        <p:txBody>
          <a:bodyPr/>
          <a:lstStyle/>
          <a:p>
            <a:fld id="{B2815AF8-303F-4D00-ACAF-B87E49885EE4}" type="slidenum">
              <a:rPr lang="ro-RO" smtClean="0"/>
              <a:t>‹#›</a:t>
            </a:fld>
            <a:endParaRPr lang="ro-RO"/>
          </a:p>
        </p:txBody>
      </p:sp>
      <p:sp>
        <p:nvSpPr>
          <p:cNvPr id="7" name="Footer Placeholder 3"/>
          <p:cNvSpPr>
            <a:spLocks noGrp="1"/>
          </p:cNvSpPr>
          <p:nvPr>
            <p:ph type="ftr" sz="quarter" idx="11"/>
          </p:nvPr>
        </p:nvSpPr>
        <p:spPr>
          <a:xfrm>
            <a:off x="542925" y="6360873"/>
            <a:ext cx="5486400" cy="365125"/>
          </a:xfrm>
        </p:spPr>
        <p:txBody>
          <a:bodyPr/>
          <a:lstStyle>
            <a:lvl1pPr>
              <a:defRPr sz="900">
                <a:solidFill>
                  <a:schemeClr val="bg1"/>
                </a:solidFill>
              </a:defRPr>
            </a:lvl1pPr>
          </a:lstStyle>
          <a:p>
            <a:r>
              <a:rPr lang="en-US" dirty="0"/>
              <a:t>START-UP THINKING PATTERNS</a:t>
            </a:r>
            <a:endParaRPr lang="ro-RO" dirty="0"/>
          </a:p>
        </p:txBody>
      </p:sp>
    </p:spTree>
    <p:extLst>
      <p:ext uri="{BB962C8B-B14F-4D97-AF65-F5344CB8AC3E}">
        <p14:creationId xmlns:p14="http://schemas.microsoft.com/office/powerpoint/2010/main" val="3220296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6875" y="365125"/>
            <a:ext cx="606879" cy="5811838"/>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542925" y="365125"/>
            <a:ext cx="8743950" cy="5811838"/>
          </a:xfrm>
        </p:spPr>
        <p:txBody>
          <a:bodyPr vert="eaVert"/>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6" name="Slide Number Placeholder 5"/>
          <p:cNvSpPr>
            <a:spLocks noGrp="1"/>
          </p:cNvSpPr>
          <p:nvPr>
            <p:ph type="sldNum" sz="quarter" idx="12"/>
          </p:nvPr>
        </p:nvSpPr>
        <p:spPr/>
        <p:txBody>
          <a:bodyPr/>
          <a:lstStyle/>
          <a:p>
            <a:fld id="{B2815AF8-303F-4D00-ACAF-B87E49885EE4}" type="slidenum">
              <a:rPr lang="ro-RO" smtClean="0"/>
              <a:t>‹#›</a:t>
            </a:fld>
            <a:endParaRPr lang="ro-RO"/>
          </a:p>
        </p:txBody>
      </p:sp>
      <p:sp>
        <p:nvSpPr>
          <p:cNvPr id="7" name="Footer Placeholder 3"/>
          <p:cNvSpPr>
            <a:spLocks noGrp="1"/>
          </p:cNvSpPr>
          <p:nvPr>
            <p:ph type="ftr" sz="quarter" idx="11"/>
          </p:nvPr>
        </p:nvSpPr>
        <p:spPr>
          <a:xfrm>
            <a:off x="542925" y="6360873"/>
            <a:ext cx="5486400" cy="365125"/>
          </a:xfrm>
        </p:spPr>
        <p:txBody>
          <a:bodyPr/>
          <a:lstStyle>
            <a:lvl1pPr>
              <a:defRPr sz="900">
                <a:solidFill>
                  <a:schemeClr val="bg1"/>
                </a:solidFill>
              </a:defRPr>
            </a:lvl1pPr>
          </a:lstStyle>
          <a:p>
            <a:r>
              <a:rPr lang="en-US" dirty="0"/>
              <a:t>START-UP THINKING PATTERNS</a:t>
            </a:r>
            <a:endParaRPr lang="ro-RO" dirty="0"/>
          </a:p>
        </p:txBody>
      </p:sp>
    </p:spTree>
    <p:extLst>
      <p:ext uri="{BB962C8B-B14F-4D97-AF65-F5344CB8AC3E}">
        <p14:creationId xmlns:p14="http://schemas.microsoft.com/office/powerpoint/2010/main" val="227598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4924425" cy="538738"/>
          </a:xfrm>
        </p:spPr>
        <p:txBody>
          <a:bodyPr/>
          <a:lstStyle>
            <a:lvl1pPr>
              <a:defRPr sz="3200"/>
            </a:lvl1pPr>
          </a:lstStyle>
          <a:p>
            <a:r>
              <a:rPr lang="en-US" dirty="0"/>
              <a:t>Click to edit Master title style</a:t>
            </a:r>
            <a:endParaRPr lang="ro-RO" dirty="0"/>
          </a:p>
        </p:txBody>
      </p:sp>
      <p:sp>
        <p:nvSpPr>
          <p:cNvPr id="6" name="Slide Number Placeholder 5"/>
          <p:cNvSpPr>
            <a:spLocks noGrp="1"/>
          </p:cNvSpPr>
          <p:nvPr>
            <p:ph type="sldNum" sz="quarter" idx="12"/>
          </p:nvPr>
        </p:nvSpPr>
        <p:spPr/>
        <p:txBody>
          <a:bodyPr/>
          <a:lstStyle>
            <a:lvl1pPr>
              <a:defRPr>
                <a:solidFill>
                  <a:schemeClr val="tx1"/>
                </a:solidFill>
                <a:latin typeface="Lato" panose="020F0502020204030203" pitchFamily="34" charset="-18"/>
              </a:defRPr>
            </a:lvl1pPr>
          </a:lstStyle>
          <a:p>
            <a:fld id="{B2815AF8-303F-4D00-ACAF-B87E49885EE4}" type="slidenum">
              <a:rPr lang="ro-RO" smtClean="0"/>
              <a:pPr/>
              <a:t>‹#›</a:t>
            </a:fld>
            <a:endParaRPr lang="ro-RO"/>
          </a:p>
        </p:txBody>
      </p:sp>
      <p:sp>
        <p:nvSpPr>
          <p:cNvPr id="5" name="Footer Placeholder 4"/>
          <p:cNvSpPr>
            <a:spLocks noGrp="1"/>
          </p:cNvSpPr>
          <p:nvPr>
            <p:ph type="ftr" sz="quarter" idx="11"/>
          </p:nvPr>
        </p:nvSpPr>
        <p:spPr/>
        <p:txBody>
          <a:bodyPr/>
          <a:lstStyle>
            <a:lvl1pPr>
              <a:defRPr sz="900">
                <a:solidFill>
                  <a:schemeClr val="bg1"/>
                </a:solidFill>
                <a:latin typeface="Lato Black" panose="020F0A02020204030203" pitchFamily="34" charset="-18"/>
              </a:defRPr>
            </a:lvl1pPr>
          </a:lstStyle>
          <a:p>
            <a:r>
              <a:rPr lang="en-US" dirty="0"/>
              <a:t>START-UP THINKING PATTERNS</a:t>
            </a:r>
            <a:endParaRPr lang="ro-RO" dirty="0"/>
          </a:p>
        </p:txBody>
      </p:sp>
      <p:sp>
        <p:nvSpPr>
          <p:cNvPr id="3" name="Content Placeholder 2"/>
          <p:cNvSpPr>
            <a:spLocks noGrp="1"/>
          </p:cNvSpPr>
          <p:nvPr>
            <p:ph idx="1"/>
          </p:nvPr>
        </p:nvSpPr>
        <p:spPr>
          <a:xfrm>
            <a:off x="542925" y="1533525"/>
            <a:ext cx="11132004" cy="4565196"/>
          </a:xfrm>
        </p:spPr>
        <p:txBody>
          <a:bodyPr/>
          <a:lstStyle>
            <a:lvl1pPr>
              <a:lnSpc>
                <a:spcPct val="150000"/>
              </a:lnSpc>
              <a:defRPr>
                <a:latin typeface="Lato" panose="020F0502020204030203" pitchFamily="34" charset="-18"/>
              </a:defRPr>
            </a:lvl1pPr>
            <a:lvl2pPr>
              <a:lnSpc>
                <a:spcPct val="150000"/>
              </a:lnSpc>
              <a:defRPr>
                <a:latin typeface="Lato" panose="020F0502020204030203" pitchFamily="34" charset="-18"/>
              </a:defRPr>
            </a:lvl2pPr>
            <a:lvl3pPr>
              <a:lnSpc>
                <a:spcPct val="150000"/>
              </a:lnSpc>
              <a:defRPr>
                <a:latin typeface="Lato" panose="020F0502020204030203" pitchFamily="34" charset="-18"/>
              </a:defRPr>
            </a:lvl3pPr>
            <a:lvl4pPr>
              <a:lnSpc>
                <a:spcPct val="150000"/>
              </a:lnSpc>
              <a:defRPr>
                <a:latin typeface="Lato" panose="020F0502020204030203" pitchFamily="34" charset="-18"/>
              </a:defRPr>
            </a:lvl4pPr>
            <a:lvl5pPr>
              <a:lnSpc>
                <a:spcPct val="150000"/>
              </a:lnSpc>
              <a:defRPr>
                <a:latin typeface="Lato" panose="020F0502020204030203" pitchFamily="34" charset="-1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Tree>
    <p:extLst>
      <p:ext uri="{BB962C8B-B14F-4D97-AF65-F5344CB8AC3E}">
        <p14:creationId xmlns:p14="http://schemas.microsoft.com/office/powerpoint/2010/main" val="323063102"/>
      </p:ext>
    </p:extLst>
  </p:cSld>
  <p:clrMapOvr>
    <a:masterClrMapping/>
  </p:clrMapOvr>
  <p:extLst mod="1">
    <p:ext uri="{DCECCB84-F9BA-43D5-87BE-67443E8EF086}">
      <p15:sldGuideLst xmlns:p15="http://schemas.microsoft.com/office/powerpoint/2012/main">
        <p15:guide id="1" orient="horz" pos="95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871538"/>
            <a:ext cx="5505450" cy="2852737"/>
          </a:xfrm>
        </p:spPr>
        <p:txBody>
          <a:bodyPr lIns="576000" anchor="ctr"/>
          <a:lstStyle>
            <a:lvl1pPr>
              <a:defRPr sz="4400"/>
            </a:lvl1pPr>
          </a:lstStyle>
          <a:p>
            <a:r>
              <a:rPr lang="en-US" dirty="0"/>
              <a:t>Click to edit Master title style</a:t>
            </a:r>
            <a:endParaRPr lang="ro-RO" dirty="0"/>
          </a:p>
        </p:txBody>
      </p:sp>
      <p:sp>
        <p:nvSpPr>
          <p:cNvPr id="3" name="Text Placeholder 2"/>
          <p:cNvSpPr>
            <a:spLocks noGrp="1"/>
          </p:cNvSpPr>
          <p:nvPr>
            <p:ph type="body" idx="1"/>
          </p:nvPr>
        </p:nvSpPr>
        <p:spPr>
          <a:xfrm>
            <a:off x="0" y="3724275"/>
            <a:ext cx="5505450" cy="1500187"/>
          </a:xfrm>
        </p:spPr>
        <p:txBody>
          <a:bodyPr lIns="57600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sz="900">
                <a:solidFill>
                  <a:schemeClr val="bg1"/>
                </a:solidFill>
              </a:defRPr>
            </a:lvl1pPr>
          </a:lstStyle>
          <a:p>
            <a:r>
              <a:rPr lang="en-US" dirty="0"/>
              <a:t>START-UP THINKING PATTERNS</a:t>
            </a:r>
            <a:endParaRPr lang="ro-RO" dirty="0"/>
          </a:p>
        </p:txBody>
      </p:sp>
      <p:sp>
        <p:nvSpPr>
          <p:cNvPr id="6" name="Slide Number Placeholder 5"/>
          <p:cNvSpPr>
            <a:spLocks noGrp="1"/>
          </p:cNvSpPr>
          <p:nvPr>
            <p:ph type="sldNum" sz="quarter" idx="12"/>
          </p:nvPr>
        </p:nvSpPr>
        <p:spPr/>
        <p:txBody>
          <a:bodyPr/>
          <a:lstStyle/>
          <a:p>
            <a:fld id="{B2815AF8-303F-4D00-ACAF-B87E49885EE4}" type="slidenum">
              <a:rPr lang="ro-RO" smtClean="0"/>
              <a:t>‹#›</a:t>
            </a:fld>
            <a:endParaRPr lang="ro-RO"/>
          </a:p>
        </p:txBody>
      </p:sp>
    </p:spTree>
    <p:extLst>
      <p:ext uri="{BB962C8B-B14F-4D97-AF65-F5344CB8AC3E}">
        <p14:creationId xmlns:p14="http://schemas.microsoft.com/office/powerpoint/2010/main" val="205002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253717" cy="538738"/>
          </a:xfrm>
        </p:spPr>
        <p:txBody>
          <a:bodyPr/>
          <a:lstStyle/>
          <a:p>
            <a:r>
              <a:rPr lang="en-US" dirty="0"/>
              <a:t>Click to edit Master title style</a:t>
            </a:r>
            <a:endParaRPr lang="ro-RO" dirty="0"/>
          </a:p>
        </p:txBody>
      </p:sp>
      <p:sp>
        <p:nvSpPr>
          <p:cNvPr id="6" name="Footer Placeholder 5"/>
          <p:cNvSpPr>
            <a:spLocks noGrp="1"/>
          </p:cNvSpPr>
          <p:nvPr>
            <p:ph type="ftr" sz="quarter" idx="11"/>
          </p:nvPr>
        </p:nvSpPr>
        <p:spPr/>
        <p:txBody>
          <a:bodyPr/>
          <a:lstStyle/>
          <a:p>
            <a:r>
              <a:rPr lang="en-US" dirty="0"/>
              <a:t>START-UP THINKING PATTERNS</a:t>
            </a:r>
            <a:endParaRPr lang="ro-RO"/>
          </a:p>
        </p:txBody>
      </p:sp>
      <p:sp>
        <p:nvSpPr>
          <p:cNvPr id="7" name="Slide Number Placeholder 6"/>
          <p:cNvSpPr>
            <a:spLocks noGrp="1"/>
          </p:cNvSpPr>
          <p:nvPr>
            <p:ph type="sldNum" sz="quarter" idx="12"/>
          </p:nvPr>
        </p:nvSpPr>
        <p:spPr/>
        <p:txBody>
          <a:bodyPr/>
          <a:lstStyle/>
          <a:p>
            <a:fld id="{B2815AF8-303F-4D00-ACAF-B87E49885EE4}" type="slidenum">
              <a:rPr lang="ro-RO" smtClean="0"/>
              <a:t>‹#›</a:t>
            </a:fld>
            <a:endParaRPr lang="ro-RO"/>
          </a:p>
        </p:txBody>
      </p:sp>
      <p:sp>
        <p:nvSpPr>
          <p:cNvPr id="8" name="Content Placeholder 3"/>
          <p:cNvSpPr>
            <a:spLocks noGrp="1"/>
          </p:cNvSpPr>
          <p:nvPr>
            <p:ph sz="half" idx="13"/>
          </p:nvPr>
        </p:nvSpPr>
        <p:spPr>
          <a:xfrm>
            <a:off x="542925" y="1520825"/>
            <a:ext cx="5253717" cy="4422776"/>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9" name="Content Placeholder 5"/>
          <p:cNvSpPr>
            <a:spLocks noGrp="1"/>
          </p:cNvSpPr>
          <p:nvPr>
            <p:ph sz="quarter" idx="4"/>
          </p:nvPr>
        </p:nvSpPr>
        <p:spPr>
          <a:xfrm>
            <a:off x="6172199" y="1520825"/>
            <a:ext cx="5502729" cy="4422776"/>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Tree>
    <p:extLst>
      <p:ext uri="{BB962C8B-B14F-4D97-AF65-F5344CB8AC3E}">
        <p14:creationId xmlns:p14="http://schemas.microsoft.com/office/powerpoint/2010/main" val="309481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2925" y="1520825"/>
            <a:ext cx="5253718" cy="47942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2925" y="2000251"/>
            <a:ext cx="5253717" cy="394335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6172198" y="1520825"/>
            <a:ext cx="5502728" cy="47942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199" y="2000251"/>
            <a:ext cx="5502729" cy="394335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8" name="Footer Placeholder 7"/>
          <p:cNvSpPr>
            <a:spLocks noGrp="1"/>
          </p:cNvSpPr>
          <p:nvPr>
            <p:ph type="ftr" sz="quarter" idx="11"/>
          </p:nvPr>
        </p:nvSpPr>
        <p:spPr/>
        <p:txBody>
          <a:bodyPr/>
          <a:lstStyle>
            <a:lvl1pPr>
              <a:defRPr sz="900">
                <a:solidFill>
                  <a:schemeClr val="bg1"/>
                </a:solidFill>
              </a:defRPr>
            </a:lvl1pPr>
          </a:lstStyle>
          <a:p>
            <a:r>
              <a:rPr lang="en-US" dirty="0"/>
              <a:t>START-UP THINKING PATTERNS</a:t>
            </a:r>
            <a:endParaRPr lang="ro-RO" dirty="0"/>
          </a:p>
        </p:txBody>
      </p:sp>
      <p:sp>
        <p:nvSpPr>
          <p:cNvPr id="9" name="Slide Number Placeholder 8"/>
          <p:cNvSpPr>
            <a:spLocks noGrp="1"/>
          </p:cNvSpPr>
          <p:nvPr>
            <p:ph type="sldNum" sz="quarter" idx="12"/>
          </p:nvPr>
        </p:nvSpPr>
        <p:spPr/>
        <p:txBody>
          <a:bodyPr/>
          <a:lstStyle/>
          <a:p>
            <a:fld id="{B2815AF8-303F-4D00-ACAF-B87E49885EE4}" type="slidenum">
              <a:rPr lang="ro-RO" smtClean="0"/>
              <a:t>‹#›</a:t>
            </a:fld>
            <a:endParaRPr lang="ro-RO"/>
          </a:p>
        </p:txBody>
      </p:sp>
      <p:sp>
        <p:nvSpPr>
          <p:cNvPr id="10" name="Title 1"/>
          <p:cNvSpPr>
            <a:spLocks noGrp="1"/>
          </p:cNvSpPr>
          <p:nvPr>
            <p:ph type="title"/>
          </p:nvPr>
        </p:nvSpPr>
        <p:spPr>
          <a:xfrm>
            <a:off x="542924" y="324349"/>
            <a:ext cx="5253717" cy="538738"/>
          </a:xfrm>
        </p:spPr>
        <p:txBody>
          <a:bodyPr/>
          <a:lstStyle/>
          <a:p>
            <a:r>
              <a:rPr lang="en-US"/>
              <a:t>Click to edit Master title style</a:t>
            </a:r>
            <a:endParaRPr lang="ro-RO"/>
          </a:p>
        </p:txBody>
      </p:sp>
    </p:spTree>
    <p:extLst>
      <p:ext uri="{BB962C8B-B14F-4D97-AF65-F5344CB8AC3E}">
        <p14:creationId xmlns:p14="http://schemas.microsoft.com/office/powerpoint/2010/main" val="3243136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4" name="Footer Placeholder 3"/>
          <p:cNvSpPr>
            <a:spLocks noGrp="1"/>
          </p:cNvSpPr>
          <p:nvPr>
            <p:ph type="ftr" sz="quarter" idx="11"/>
          </p:nvPr>
        </p:nvSpPr>
        <p:spPr/>
        <p:txBody>
          <a:bodyPr/>
          <a:lstStyle>
            <a:lvl1pPr>
              <a:defRPr sz="900">
                <a:solidFill>
                  <a:schemeClr val="bg1"/>
                </a:solidFill>
              </a:defRPr>
            </a:lvl1pPr>
          </a:lstStyle>
          <a:p>
            <a:r>
              <a:rPr lang="en-US" dirty="0"/>
              <a:t>START-UP THINKING PATTERNS</a:t>
            </a:r>
            <a:endParaRPr lang="ro-RO" dirty="0"/>
          </a:p>
        </p:txBody>
      </p:sp>
      <p:sp>
        <p:nvSpPr>
          <p:cNvPr id="5" name="Slide Number Placeholder 4"/>
          <p:cNvSpPr>
            <a:spLocks noGrp="1"/>
          </p:cNvSpPr>
          <p:nvPr>
            <p:ph type="sldNum" sz="quarter" idx="12"/>
          </p:nvPr>
        </p:nvSpPr>
        <p:spPr/>
        <p:txBody>
          <a:bodyPr/>
          <a:lstStyle/>
          <a:p>
            <a:fld id="{B2815AF8-303F-4D00-ACAF-B87E49885EE4}" type="slidenum">
              <a:rPr lang="ro-RO" smtClean="0"/>
              <a:t>‹#›</a:t>
            </a:fld>
            <a:endParaRPr lang="ro-RO"/>
          </a:p>
        </p:txBody>
      </p:sp>
    </p:spTree>
    <p:extLst>
      <p:ext uri="{BB962C8B-B14F-4D97-AF65-F5344CB8AC3E}">
        <p14:creationId xmlns:p14="http://schemas.microsoft.com/office/powerpoint/2010/main" val="2571636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2815AF8-303F-4D00-ACAF-B87E49885EE4}" type="slidenum">
              <a:rPr lang="ro-RO" smtClean="0"/>
              <a:t>‹#›</a:t>
            </a:fld>
            <a:endParaRPr lang="ro-RO"/>
          </a:p>
        </p:txBody>
      </p:sp>
      <p:sp>
        <p:nvSpPr>
          <p:cNvPr id="5" name="Footer Placeholder 3"/>
          <p:cNvSpPr>
            <a:spLocks noGrp="1"/>
          </p:cNvSpPr>
          <p:nvPr>
            <p:ph type="ftr" sz="quarter" idx="11"/>
          </p:nvPr>
        </p:nvSpPr>
        <p:spPr>
          <a:xfrm>
            <a:off x="542925" y="6360873"/>
            <a:ext cx="5486400" cy="365125"/>
          </a:xfrm>
        </p:spPr>
        <p:txBody>
          <a:bodyPr/>
          <a:lstStyle>
            <a:lvl1pPr>
              <a:defRPr sz="900">
                <a:solidFill>
                  <a:schemeClr val="bg1"/>
                </a:solidFill>
              </a:defRPr>
            </a:lvl1pPr>
          </a:lstStyle>
          <a:p>
            <a:r>
              <a:rPr lang="en-US" dirty="0"/>
              <a:t>START-UP THINKING PATTERNS</a:t>
            </a:r>
            <a:endParaRPr lang="ro-RO" dirty="0"/>
          </a:p>
        </p:txBody>
      </p:sp>
    </p:spTree>
    <p:extLst>
      <p:ext uri="{BB962C8B-B14F-4D97-AF65-F5344CB8AC3E}">
        <p14:creationId xmlns:p14="http://schemas.microsoft.com/office/powerpoint/2010/main" val="83934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2924" y="984250"/>
            <a:ext cx="3932237" cy="536575"/>
          </a:xfrm>
        </p:spPr>
        <p:txBody>
          <a:bodyPr anchor="ctr"/>
          <a:lstStyle>
            <a:lvl1pPr>
              <a:defRPr sz="2400"/>
            </a:lvl1pPr>
          </a:lstStyle>
          <a:p>
            <a:r>
              <a:rPr lang="en-US" dirty="0"/>
              <a:t>Click to edit Master title style</a:t>
            </a:r>
            <a:endParaRPr lang="ro-RO" dirty="0"/>
          </a:p>
        </p:txBody>
      </p:sp>
      <p:sp>
        <p:nvSpPr>
          <p:cNvPr id="3" name="Content Placeholder 2"/>
          <p:cNvSpPr>
            <a:spLocks noGrp="1"/>
          </p:cNvSpPr>
          <p:nvPr>
            <p:ph idx="1"/>
          </p:nvPr>
        </p:nvSpPr>
        <p:spPr>
          <a:xfrm>
            <a:off x="4764088" y="1520825"/>
            <a:ext cx="6910840" cy="4422655"/>
          </a:xfrm>
        </p:spPr>
        <p:txBody>
          <a:bodyPr/>
          <a:lstStyle>
            <a:lvl1pPr>
              <a:lnSpc>
                <a:spcPct val="150000"/>
              </a:lnSpc>
              <a:defRPr sz="3200"/>
            </a:lvl1pPr>
            <a:lvl2pPr>
              <a:lnSpc>
                <a:spcPct val="150000"/>
              </a:lnSpc>
              <a:defRPr sz="2800"/>
            </a:lvl2pPr>
            <a:lvl3pPr>
              <a:lnSpc>
                <a:spcPct val="150000"/>
              </a:lnSpc>
              <a:defRPr sz="2400"/>
            </a:lvl3pPr>
            <a:lvl4pPr>
              <a:lnSpc>
                <a:spcPct val="150000"/>
              </a:lnSpc>
              <a:defRPr sz="2000"/>
            </a:lvl4pPr>
            <a:lvl5pPr>
              <a:lnSpc>
                <a:spcPct val="15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4" name="Text Placeholder 3"/>
          <p:cNvSpPr>
            <a:spLocks noGrp="1"/>
          </p:cNvSpPr>
          <p:nvPr>
            <p:ph type="body" sz="half" idx="2"/>
          </p:nvPr>
        </p:nvSpPr>
        <p:spPr>
          <a:xfrm>
            <a:off x="542925" y="1520825"/>
            <a:ext cx="3932237" cy="4422655"/>
          </a:xfrm>
        </p:spPr>
        <p:txBody>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2815AF8-303F-4D00-ACAF-B87E49885EE4}" type="slidenum">
              <a:rPr lang="ro-RO" smtClean="0"/>
              <a:t>‹#›</a:t>
            </a:fld>
            <a:endParaRPr lang="ro-RO"/>
          </a:p>
        </p:txBody>
      </p:sp>
      <p:sp>
        <p:nvSpPr>
          <p:cNvPr id="8" name="Footer Placeholder 3"/>
          <p:cNvSpPr>
            <a:spLocks noGrp="1"/>
          </p:cNvSpPr>
          <p:nvPr>
            <p:ph type="ftr" sz="quarter" idx="11"/>
          </p:nvPr>
        </p:nvSpPr>
        <p:spPr>
          <a:xfrm>
            <a:off x="542925" y="6360873"/>
            <a:ext cx="5486400" cy="365125"/>
          </a:xfrm>
        </p:spPr>
        <p:txBody>
          <a:bodyPr/>
          <a:lstStyle>
            <a:lvl1pPr>
              <a:defRPr sz="900">
                <a:solidFill>
                  <a:schemeClr val="bg1"/>
                </a:solidFill>
              </a:defRPr>
            </a:lvl1pPr>
          </a:lstStyle>
          <a:p>
            <a:r>
              <a:rPr lang="en-US" dirty="0"/>
              <a:t>START-UP THINKING PATTERNS</a:t>
            </a:r>
            <a:endParaRPr lang="ro-RO" dirty="0"/>
          </a:p>
        </p:txBody>
      </p:sp>
    </p:spTree>
    <p:extLst>
      <p:ext uri="{BB962C8B-B14F-4D97-AF65-F5344CB8AC3E}">
        <p14:creationId xmlns:p14="http://schemas.microsoft.com/office/powerpoint/2010/main" val="2553187910"/>
      </p:ext>
    </p:extLst>
  </p:cSld>
  <p:clrMapOvr>
    <a:masterClrMapping/>
  </p:clrMapOvr>
  <p:extLst mod="1">
    <p:ext uri="{DCECCB84-F9BA-43D5-87BE-67443E8EF086}">
      <p15:sldGuideLst xmlns:p15="http://schemas.microsoft.com/office/powerpoint/2012/main">
        <p15:guide id="1" pos="2819" userDrawn="1">
          <p15:clr>
            <a:srgbClr val="FBAE40"/>
          </p15:clr>
        </p15:guide>
        <p15:guide id="2" pos="300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772025" y="1520824"/>
            <a:ext cx="6902904" cy="442265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dirty="0"/>
          </a:p>
        </p:txBody>
      </p:sp>
      <p:sp>
        <p:nvSpPr>
          <p:cNvPr id="4" name="Text Placeholder 3"/>
          <p:cNvSpPr>
            <a:spLocks noGrp="1"/>
          </p:cNvSpPr>
          <p:nvPr>
            <p:ph type="body" sz="half" idx="2"/>
          </p:nvPr>
        </p:nvSpPr>
        <p:spPr>
          <a:xfrm>
            <a:off x="542926" y="1520825"/>
            <a:ext cx="3932235" cy="4348163"/>
          </a:xfrm>
        </p:spPr>
        <p:txBody>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B2815AF8-303F-4D00-ACAF-B87E49885EE4}" type="slidenum">
              <a:rPr lang="ro-RO" smtClean="0"/>
              <a:t>‹#›</a:t>
            </a:fld>
            <a:endParaRPr lang="ro-RO"/>
          </a:p>
        </p:txBody>
      </p:sp>
      <p:sp>
        <p:nvSpPr>
          <p:cNvPr id="8" name="Footer Placeholder 3"/>
          <p:cNvSpPr>
            <a:spLocks noGrp="1"/>
          </p:cNvSpPr>
          <p:nvPr>
            <p:ph type="ftr" sz="quarter" idx="11"/>
          </p:nvPr>
        </p:nvSpPr>
        <p:spPr>
          <a:xfrm>
            <a:off x="542925" y="6360873"/>
            <a:ext cx="5486400" cy="365125"/>
          </a:xfrm>
        </p:spPr>
        <p:txBody>
          <a:bodyPr/>
          <a:lstStyle>
            <a:lvl1pPr>
              <a:defRPr sz="900">
                <a:solidFill>
                  <a:schemeClr val="bg1"/>
                </a:solidFill>
              </a:defRPr>
            </a:lvl1pPr>
          </a:lstStyle>
          <a:p>
            <a:r>
              <a:rPr lang="en-US" dirty="0"/>
              <a:t>START-UP THINKING PATTERNS</a:t>
            </a:r>
            <a:endParaRPr lang="ro-RO" dirty="0"/>
          </a:p>
        </p:txBody>
      </p:sp>
      <p:sp>
        <p:nvSpPr>
          <p:cNvPr id="9" name="Title 1"/>
          <p:cNvSpPr>
            <a:spLocks noGrp="1"/>
          </p:cNvSpPr>
          <p:nvPr>
            <p:ph type="title"/>
          </p:nvPr>
        </p:nvSpPr>
        <p:spPr>
          <a:xfrm>
            <a:off x="542924" y="984249"/>
            <a:ext cx="3932237" cy="536575"/>
          </a:xfrm>
        </p:spPr>
        <p:txBody>
          <a:bodyPr anchor="ctr"/>
          <a:lstStyle>
            <a:lvl1pPr>
              <a:defRPr sz="2400"/>
            </a:lvl1pPr>
          </a:lstStyle>
          <a:p>
            <a:r>
              <a:rPr lang="en-US" dirty="0"/>
              <a:t>Click to edit Master title style</a:t>
            </a:r>
            <a:endParaRPr lang="ro-RO" dirty="0"/>
          </a:p>
        </p:txBody>
      </p:sp>
    </p:spTree>
    <p:extLst>
      <p:ext uri="{BB962C8B-B14F-4D97-AF65-F5344CB8AC3E}">
        <p14:creationId xmlns:p14="http://schemas.microsoft.com/office/powerpoint/2010/main" val="282884296"/>
      </p:ext>
    </p:extLst>
  </p:cSld>
  <p:clrMapOvr>
    <a:masterClrMapping/>
  </p:clrMapOvr>
  <p:extLst mod="1">
    <p:ext uri="{DCECCB84-F9BA-43D5-87BE-67443E8EF086}">
      <p15:sldGuideLst xmlns:p15="http://schemas.microsoft.com/office/powerpoint/2012/main">
        <p15:guide id="1" pos="2819" userDrawn="1">
          <p15:clr>
            <a:srgbClr val="FBAE40"/>
          </p15:clr>
        </p15:guide>
        <p15:guide id="2" pos="300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2925" y="1520825"/>
            <a:ext cx="11132004" cy="45778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o-RO" dirty="0"/>
          </a:p>
        </p:txBody>
      </p:sp>
      <p:sp>
        <p:nvSpPr>
          <p:cNvPr id="2" name="Title Placeholder 1"/>
          <p:cNvSpPr>
            <a:spLocks noGrp="1"/>
          </p:cNvSpPr>
          <p:nvPr>
            <p:ph type="title"/>
          </p:nvPr>
        </p:nvSpPr>
        <p:spPr>
          <a:xfrm>
            <a:off x="542925" y="324349"/>
            <a:ext cx="4924425" cy="538738"/>
          </a:xfrm>
          <a:prstGeom prst="rect">
            <a:avLst/>
          </a:prstGeom>
          <a:solidFill>
            <a:srgbClr val="8BD700"/>
          </a:solidFill>
        </p:spPr>
        <p:txBody>
          <a:bodyPr vert="horz" lIns="91440" tIns="45720" rIns="91440" bIns="45720" rtlCol="0" anchor="ctr">
            <a:noAutofit/>
          </a:bodyPr>
          <a:lstStyle/>
          <a:p>
            <a:r>
              <a:rPr lang="en-US" dirty="0"/>
              <a:t>Click to edit Master title style</a:t>
            </a:r>
            <a:endParaRPr lang="ro-RO" dirty="0"/>
          </a:p>
        </p:txBody>
      </p:sp>
      <p:grpSp>
        <p:nvGrpSpPr>
          <p:cNvPr id="7" name="Group 6"/>
          <p:cNvGrpSpPr/>
          <p:nvPr userDrawn="1"/>
        </p:nvGrpSpPr>
        <p:grpSpPr>
          <a:xfrm>
            <a:off x="10412186" y="0"/>
            <a:ext cx="1262743" cy="863087"/>
            <a:chOff x="10412186" y="0"/>
            <a:chExt cx="1262743" cy="863087"/>
          </a:xfrm>
        </p:grpSpPr>
        <p:sp>
          <p:nvSpPr>
            <p:cNvPr id="10" name="Rectangle 9"/>
            <p:cNvSpPr/>
            <p:nvPr userDrawn="1"/>
          </p:nvSpPr>
          <p:spPr>
            <a:xfrm>
              <a:off x="10412186" y="0"/>
              <a:ext cx="1262743" cy="863087"/>
            </a:xfrm>
            <a:prstGeom prst="rect">
              <a:avLst/>
            </a:prstGeom>
            <a:solidFill>
              <a:srgbClr val="8B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506245" y="324350"/>
              <a:ext cx="1074625" cy="538737"/>
            </a:xfrm>
            <a:prstGeom prst="rect">
              <a:avLst/>
            </a:prstGeom>
          </p:spPr>
        </p:pic>
      </p:grpSp>
      <p:sp>
        <p:nvSpPr>
          <p:cNvPr id="6" name="Slide Number Placeholder 5"/>
          <p:cNvSpPr>
            <a:spLocks noGrp="1"/>
          </p:cNvSpPr>
          <p:nvPr>
            <p:ph type="sldNum" sz="quarter" idx="4"/>
          </p:nvPr>
        </p:nvSpPr>
        <p:spPr>
          <a:xfrm>
            <a:off x="10908847" y="6189422"/>
            <a:ext cx="766082" cy="365125"/>
          </a:xfrm>
          <a:prstGeom prst="rect">
            <a:avLst/>
          </a:prstGeom>
        </p:spPr>
        <p:txBody>
          <a:bodyPr vert="horz" lIns="91440" tIns="45720" rIns="91440" bIns="45720" rtlCol="0" anchor="ctr"/>
          <a:lstStyle>
            <a:lvl1pPr algn="r">
              <a:defRPr sz="1200" b="0">
                <a:solidFill>
                  <a:schemeClr val="tx1"/>
                </a:solidFill>
                <a:latin typeface="Lato" panose="020F0502020204030203" pitchFamily="34" charset="-18"/>
              </a:defRPr>
            </a:lvl1pPr>
          </a:lstStyle>
          <a:p>
            <a:fld id="{B2815AF8-303F-4D00-ACAF-B87E49885EE4}" type="slidenum">
              <a:rPr lang="ro-RO" smtClean="0"/>
              <a:pPr/>
              <a:t>‹#›</a:t>
            </a:fld>
            <a:endParaRPr lang="ro-RO" dirty="0"/>
          </a:p>
        </p:txBody>
      </p:sp>
      <p:grpSp>
        <p:nvGrpSpPr>
          <p:cNvPr id="4" name="Group 3"/>
          <p:cNvGrpSpPr/>
          <p:nvPr userDrawn="1"/>
        </p:nvGrpSpPr>
        <p:grpSpPr>
          <a:xfrm>
            <a:off x="-2452" y="6189422"/>
            <a:ext cx="12199851" cy="671765"/>
            <a:chOff x="-2452" y="6189422"/>
            <a:chExt cx="12199851" cy="671765"/>
          </a:xfrm>
        </p:grpSpPr>
        <p:sp>
          <p:nvSpPr>
            <p:cNvPr id="14" name="Rectangle 9"/>
            <p:cNvSpPr/>
            <p:nvPr userDrawn="1"/>
          </p:nvSpPr>
          <p:spPr>
            <a:xfrm>
              <a:off x="-2452" y="6189422"/>
              <a:ext cx="12197399" cy="671765"/>
            </a:xfrm>
            <a:custGeom>
              <a:avLst/>
              <a:gdLst>
                <a:gd name="connsiteX0" fmla="*/ 0 w 12192000"/>
                <a:gd name="connsiteY0" fmla="*/ 0 h 3436850"/>
                <a:gd name="connsiteX1" fmla="*/ 12192000 w 12192000"/>
                <a:gd name="connsiteY1" fmla="*/ 0 h 3436850"/>
                <a:gd name="connsiteX2" fmla="*/ 12192000 w 12192000"/>
                <a:gd name="connsiteY2" fmla="*/ 3436850 h 3436850"/>
                <a:gd name="connsiteX3" fmla="*/ 0 w 12192000"/>
                <a:gd name="connsiteY3" fmla="*/ 3436850 h 3436850"/>
                <a:gd name="connsiteX4" fmla="*/ 0 w 12192000"/>
                <a:gd name="connsiteY4" fmla="*/ 0 h 3436850"/>
                <a:gd name="connsiteX0" fmla="*/ 0 w 12192000"/>
                <a:gd name="connsiteY0" fmla="*/ 0 h 3436850"/>
                <a:gd name="connsiteX1" fmla="*/ 12192000 w 12192000"/>
                <a:gd name="connsiteY1" fmla="*/ 1126672 h 3436850"/>
                <a:gd name="connsiteX2" fmla="*/ 12192000 w 12192000"/>
                <a:gd name="connsiteY2" fmla="*/ 3436850 h 3436850"/>
                <a:gd name="connsiteX3" fmla="*/ 0 w 12192000"/>
                <a:gd name="connsiteY3" fmla="*/ 3436850 h 3436850"/>
                <a:gd name="connsiteX4" fmla="*/ 0 w 12192000"/>
                <a:gd name="connsiteY4" fmla="*/ 0 h 3436850"/>
                <a:gd name="connsiteX0" fmla="*/ 0 w 12200164"/>
                <a:gd name="connsiteY0" fmla="*/ 0 h 2849022"/>
                <a:gd name="connsiteX1" fmla="*/ 12200164 w 12200164"/>
                <a:gd name="connsiteY1" fmla="*/ 538844 h 2849022"/>
                <a:gd name="connsiteX2" fmla="*/ 12200164 w 12200164"/>
                <a:gd name="connsiteY2" fmla="*/ 2849022 h 2849022"/>
                <a:gd name="connsiteX3" fmla="*/ 8164 w 12200164"/>
                <a:gd name="connsiteY3" fmla="*/ 2849022 h 2849022"/>
                <a:gd name="connsiteX4" fmla="*/ 0 w 12200164"/>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6641 h 2849022"/>
                <a:gd name="connsiteX4" fmla="*/ 0 w 12197783"/>
                <a:gd name="connsiteY4" fmla="*/ 0 h 2849022"/>
                <a:gd name="connsiteX0" fmla="*/ 0 w 12195401"/>
                <a:gd name="connsiteY0" fmla="*/ 0 h 2849022"/>
                <a:gd name="connsiteX1" fmla="*/ 12195401 w 12195401"/>
                <a:gd name="connsiteY1" fmla="*/ 538844 h 2849022"/>
                <a:gd name="connsiteX2" fmla="*/ 12195401 w 12195401"/>
                <a:gd name="connsiteY2" fmla="*/ 2849022 h 2849022"/>
                <a:gd name="connsiteX3" fmla="*/ 3401 w 12195401"/>
                <a:gd name="connsiteY3" fmla="*/ 2846641 h 2849022"/>
                <a:gd name="connsiteX4" fmla="*/ 0 w 12195401"/>
                <a:gd name="connsiteY4" fmla="*/ 0 h 2849022"/>
                <a:gd name="connsiteX0" fmla="*/ 0 w 12195401"/>
                <a:gd name="connsiteY0" fmla="*/ 0 h 2851403"/>
                <a:gd name="connsiteX1" fmla="*/ 12195401 w 12195401"/>
                <a:gd name="connsiteY1" fmla="*/ 541225 h 2851403"/>
                <a:gd name="connsiteX2" fmla="*/ 12195401 w 12195401"/>
                <a:gd name="connsiteY2" fmla="*/ 2851403 h 2851403"/>
                <a:gd name="connsiteX3" fmla="*/ 3401 w 12195401"/>
                <a:gd name="connsiteY3" fmla="*/ 2849022 h 2851403"/>
                <a:gd name="connsiteX4" fmla="*/ 0 w 12195401"/>
                <a:gd name="connsiteY4" fmla="*/ 0 h 2851403"/>
                <a:gd name="connsiteX0" fmla="*/ 0 w 12193020"/>
                <a:gd name="connsiteY0" fmla="*/ 0 h 2765678"/>
                <a:gd name="connsiteX1" fmla="*/ 12193020 w 12193020"/>
                <a:gd name="connsiteY1" fmla="*/ 455500 h 2765678"/>
                <a:gd name="connsiteX2" fmla="*/ 12193020 w 12193020"/>
                <a:gd name="connsiteY2" fmla="*/ 2765678 h 2765678"/>
                <a:gd name="connsiteX3" fmla="*/ 1020 w 12193020"/>
                <a:gd name="connsiteY3" fmla="*/ 2763297 h 2765678"/>
                <a:gd name="connsiteX4" fmla="*/ 0 w 12193020"/>
                <a:gd name="connsiteY4" fmla="*/ 0 h 2765678"/>
                <a:gd name="connsiteX0" fmla="*/ 0 w 12193020"/>
                <a:gd name="connsiteY0" fmla="*/ 0 h 2763296"/>
                <a:gd name="connsiteX1" fmla="*/ 12193020 w 12193020"/>
                <a:gd name="connsiteY1" fmla="*/ 453118 h 2763296"/>
                <a:gd name="connsiteX2" fmla="*/ 12193020 w 12193020"/>
                <a:gd name="connsiteY2" fmla="*/ 2763296 h 2763296"/>
                <a:gd name="connsiteX3" fmla="*/ 1020 w 12193020"/>
                <a:gd name="connsiteY3" fmla="*/ 2760915 h 2763296"/>
                <a:gd name="connsiteX4" fmla="*/ 0 w 12193020"/>
                <a:gd name="connsiteY4" fmla="*/ 0 h 2763296"/>
                <a:gd name="connsiteX0" fmla="*/ 2018 w 12192656"/>
                <a:gd name="connsiteY0" fmla="*/ 0 h 2763296"/>
                <a:gd name="connsiteX1" fmla="*/ 12192656 w 12192656"/>
                <a:gd name="connsiteY1" fmla="*/ 453118 h 2763296"/>
                <a:gd name="connsiteX2" fmla="*/ 12192656 w 12192656"/>
                <a:gd name="connsiteY2" fmla="*/ 2763296 h 2763296"/>
                <a:gd name="connsiteX3" fmla="*/ 656 w 12192656"/>
                <a:gd name="connsiteY3" fmla="*/ 2760915 h 2763296"/>
                <a:gd name="connsiteX4" fmla="*/ 2018 w 12192656"/>
                <a:gd name="connsiteY4" fmla="*/ 0 h 2763296"/>
                <a:gd name="connsiteX0" fmla="*/ 2018 w 12192656"/>
                <a:gd name="connsiteY0" fmla="*/ 0 h 2763296"/>
                <a:gd name="connsiteX1" fmla="*/ 12192656 w 12192656"/>
                <a:gd name="connsiteY1" fmla="*/ 453118 h 2763296"/>
                <a:gd name="connsiteX2" fmla="*/ 12192656 w 12192656"/>
                <a:gd name="connsiteY2" fmla="*/ 2763296 h 2763296"/>
                <a:gd name="connsiteX3" fmla="*/ 656 w 12192656"/>
                <a:gd name="connsiteY3" fmla="*/ 728915 h 2763296"/>
                <a:gd name="connsiteX4" fmla="*/ 2018 w 12192656"/>
                <a:gd name="connsiteY4" fmla="*/ 0 h 2763296"/>
                <a:gd name="connsiteX0" fmla="*/ 2018 w 12192656"/>
                <a:gd name="connsiteY0" fmla="*/ 0 h 728915"/>
                <a:gd name="connsiteX1" fmla="*/ 12192656 w 12192656"/>
                <a:gd name="connsiteY1" fmla="*/ 453118 h 728915"/>
                <a:gd name="connsiteX2" fmla="*/ 12076535 w 12192656"/>
                <a:gd name="connsiteY2" fmla="*/ 571639 h 728915"/>
                <a:gd name="connsiteX3" fmla="*/ 656 w 12192656"/>
                <a:gd name="connsiteY3" fmla="*/ 728915 h 728915"/>
                <a:gd name="connsiteX4" fmla="*/ 2018 w 12192656"/>
                <a:gd name="connsiteY4" fmla="*/ 0 h 728915"/>
                <a:gd name="connsiteX0" fmla="*/ 2018 w 12195603"/>
                <a:gd name="connsiteY0" fmla="*/ 0 h 728915"/>
                <a:gd name="connsiteX1" fmla="*/ 12192656 w 12195603"/>
                <a:gd name="connsiteY1" fmla="*/ 453118 h 728915"/>
                <a:gd name="connsiteX2" fmla="*/ 12195603 w 12195603"/>
                <a:gd name="connsiteY2" fmla="*/ 666889 h 728915"/>
                <a:gd name="connsiteX3" fmla="*/ 656 w 12195603"/>
                <a:gd name="connsiteY3" fmla="*/ 728915 h 728915"/>
                <a:gd name="connsiteX4" fmla="*/ 2018 w 12195603"/>
                <a:gd name="connsiteY4" fmla="*/ 0 h 728915"/>
                <a:gd name="connsiteX0" fmla="*/ 0 w 12193585"/>
                <a:gd name="connsiteY0" fmla="*/ 0 h 666889"/>
                <a:gd name="connsiteX1" fmla="*/ 12190638 w 12193585"/>
                <a:gd name="connsiteY1" fmla="*/ 453118 h 666889"/>
                <a:gd name="connsiteX2" fmla="*/ 12193585 w 12193585"/>
                <a:gd name="connsiteY2" fmla="*/ 666889 h 666889"/>
                <a:gd name="connsiteX3" fmla="*/ 93893 w 12193585"/>
                <a:gd name="connsiteY3" fmla="*/ 505077 h 666889"/>
                <a:gd name="connsiteX4" fmla="*/ 0 w 12193585"/>
                <a:gd name="connsiteY4" fmla="*/ 0 h 666889"/>
                <a:gd name="connsiteX0" fmla="*/ 0 w 12193585"/>
                <a:gd name="connsiteY0" fmla="*/ 0 h 666889"/>
                <a:gd name="connsiteX1" fmla="*/ 12190638 w 12193585"/>
                <a:gd name="connsiteY1" fmla="*/ 453118 h 666889"/>
                <a:gd name="connsiteX2" fmla="*/ 12193585 w 12193585"/>
                <a:gd name="connsiteY2" fmla="*/ 666889 h 666889"/>
                <a:gd name="connsiteX3" fmla="*/ 398709 w 12193585"/>
                <a:gd name="connsiteY3" fmla="*/ 647952 h 666889"/>
                <a:gd name="connsiteX4" fmla="*/ 0 w 12193585"/>
                <a:gd name="connsiteY4" fmla="*/ 0 h 666889"/>
                <a:gd name="connsiteX0" fmla="*/ 2018 w 12195603"/>
                <a:gd name="connsiteY0" fmla="*/ 0 h 671765"/>
                <a:gd name="connsiteX1" fmla="*/ 12192656 w 12195603"/>
                <a:gd name="connsiteY1" fmla="*/ 453118 h 671765"/>
                <a:gd name="connsiteX2" fmla="*/ 12195603 w 12195603"/>
                <a:gd name="connsiteY2" fmla="*/ 666889 h 671765"/>
                <a:gd name="connsiteX3" fmla="*/ 655 w 12195603"/>
                <a:gd name="connsiteY3" fmla="*/ 671765 h 671765"/>
                <a:gd name="connsiteX4" fmla="*/ 2018 w 12195603"/>
                <a:gd name="connsiteY4" fmla="*/ 0 h 671765"/>
                <a:gd name="connsiteX0" fmla="*/ 2018 w 12195603"/>
                <a:gd name="connsiteY0" fmla="*/ 0 h 671765"/>
                <a:gd name="connsiteX1" fmla="*/ 12192656 w 12195603"/>
                <a:gd name="connsiteY1" fmla="*/ 453118 h 671765"/>
                <a:gd name="connsiteX2" fmla="*/ 12195603 w 12195603"/>
                <a:gd name="connsiteY2" fmla="*/ 669270 h 671765"/>
                <a:gd name="connsiteX3" fmla="*/ 655 w 12195603"/>
                <a:gd name="connsiteY3" fmla="*/ 671765 h 671765"/>
                <a:gd name="connsiteX4" fmla="*/ 2018 w 12195603"/>
                <a:gd name="connsiteY4" fmla="*/ 0 h 671765"/>
                <a:gd name="connsiteX0" fmla="*/ 2018 w 12195603"/>
                <a:gd name="connsiteY0" fmla="*/ 0 h 671765"/>
                <a:gd name="connsiteX1" fmla="*/ 12192656 w 12195603"/>
                <a:gd name="connsiteY1" fmla="*/ 453118 h 671765"/>
                <a:gd name="connsiteX2" fmla="*/ 12195603 w 12195603"/>
                <a:gd name="connsiteY2" fmla="*/ 669270 h 671765"/>
                <a:gd name="connsiteX3" fmla="*/ 655 w 12195603"/>
                <a:gd name="connsiteY3" fmla="*/ 671765 h 671765"/>
                <a:gd name="connsiteX4" fmla="*/ 2018 w 12195603"/>
                <a:gd name="connsiteY4" fmla="*/ 0 h 671765"/>
                <a:gd name="connsiteX0" fmla="*/ 0 w 12196760"/>
                <a:gd name="connsiteY0" fmla="*/ 0 h 671765"/>
                <a:gd name="connsiteX1" fmla="*/ 12193813 w 12196760"/>
                <a:gd name="connsiteY1" fmla="*/ 453118 h 671765"/>
                <a:gd name="connsiteX2" fmla="*/ 12196760 w 12196760"/>
                <a:gd name="connsiteY2" fmla="*/ 669270 h 671765"/>
                <a:gd name="connsiteX3" fmla="*/ 1812 w 12196760"/>
                <a:gd name="connsiteY3" fmla="*/ 671765 h 671765"/>
                <a:gd name="connsiteX4" fmla="*/ 0 w 12196760"/>
                <a:gd name="connsiteY4" fmla="*/ 0 h 671765"/>
                <a:gd name="connsiteX0" fmla="*/ 1294 w 12198054"/>
                <a:gd name="connsiteY0" fmla="*/ 0 h 671765"/>
                <a:gd name="connsiteX1" fmla="*/ 12195107 w 12198054"/>
                <a:gd name="connsiteY1" fmla="*/ 453118 h 671765"/>
                <a:gd name="connsiteX2" fmla="*/ 12198054 w 12198054"/>
                <a:gd name="connsiteY2" fmla="*/ 669270 h 671765"/>
                <a:gd name="connsiteX3" fmla="*/ 725 w 12198054"/>
                <a:gd name="connsiteY3" fmla="*/ 671765 h 671765"/>
                <a:gd name="connsiteX4" fmla="*/ 1294 w 12198054"/>
                <a:gd name="connsiteY4" fmla="*/ 0 h 67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solidFill>
              <a:srgbClr val="8B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effectLst/>
                </a:rPr>
                <a:t> </a:t>
              </a:r>
              <a:r>
                <a:rPr lang="en-US" dirty="0">
                  <a:effectLst/>
                </a:rPr>
                <a:t> </a:t>
              </a:r>
              <a:endParaRPr lang="ro-RO" dirty="0">
                <a:effectLst/>
              </a:endParaRPr>
            </a:p>
          </p:txBody>
        </p:sp>
        <p:sp>
          <p:nvSpPr>
            <p:cNvPr id="15" name="Rectangle 9"/>
            <p:cNvSpPr/>
            <p:nvPr userDrawn="1"/>
          </p:nvSpPr>
          <p:spPr>
            <a:xfrm>
              <a:off x="0" y="6189422"/>
              <a:ext cx="12197399" cy="671765"/>
            </a:xfrm>
            <a:custGeom>
              <a:avLst/>
              <a:gdLst>
                <a:gd name="connsiteX0" fmla="*/ 0 w 12192000"/>
                <a:gd name="connsiteY0" fmla="*/ 0 h 3436850"/>
                <a:gd name="connsiteX1" fmla="*/ 12192000 w 12192000"/>
                <a:gd name="connsiteY1" fmla="*/ 0 h 3436850"/>
                <a:gd name="connsiteX2" fmla="*/ 12192000 w 12192000"/>
                <a:gd name="connsiteY2" fmla="*/ 3436850 h 3436850"/>
                <a:gd name="connsiteX3" fmla="*/ 0 w 12192000"/>
                <a:gd name="connsiteY3" fmla="*/ 3436850 h 3436850"/>
                <a:gd name="connsiteX4" fmla="*/ 0 w 12192000"/>
                <a:gd name="connsiteY4" fmla="*/ 0 h 3436850"/>
                <a:gd name="connsiteX0" fmla="*/ 0 w 12192000"/>
                <a:gd name="connsiteY0" fmla="*/ 0 h 3436850"/>
                <a:gd name="connsiteX1" fmla="*/ 12192000 w 12192000"/>
                <a:gd name="connsiteY1" fmla="*/ 1126672 h 3436850"/>
                <a:gd name="connsiteX2" fmla="*/ 12192000 w 12192000"/>
                <a:gd name="connsiteY2" fmla="*/ 3436850 h 3436850"/>
                <a:gd name="connsiteX3" fmla="*/ 0 w 12192000"/>
                <a:gd name="connsiteY3" fmla="*/ 3436850 h 3436850"/>
                <a:gd name="connsiteX4" fmla="*/ 0 w 12192000"/>
                <a:gd name="connsiteY4" fmla="*/ 0 h 3436850"/>
                <a:gd name="connsiteX0" fmla="*/ 0 w 12200164"/>
                <a:gd name="connsiteY0" fmla="*/ 0 h 2849022"/>
                <a:gd name="connsiteX1" fmla="*/ 12200164 w 12200164"/>
                <a:gd name="connsiteY1" fmla="*/ 538844 h 2849022"/>
                <a:gd name="connsiteX2" fmla="*/ 12200164 w 12200164"/>
                <a:gd name="connsiteY2" fmla="*/ 2849022 h 2849022"/>
                <a:gd name="connsiteX3" fmla="*/ 8164 w 12200164"/>
                <a:gd name="connsiteY3" fmla="*/ 2849022 h 2849022"/>
                <a:gd name="connsiteX4" fmla="*/ 0 w 12200164"/>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9022 h 2849022"/>
                <a:gd name="connsiteX4" fmla="*/ 0 w 12197783"/>
                <a:gd name="connsiteY4" fmla="*/ 0 h 2849022"/>
                <a:gd name="connsiteX0" fmla="*/ 0 w 12197783"/>
                <a:gd name="connsiteY0" fmla="*/ 0 h 2849022"/>
                <a:gd name="connsiteX1" fmla="*/ 12197783 w 12197783"/>
                <a:gd name="connsiteY1" fmla="*/ 538844 h 2849022"/>
                <a:gd name="connsiteX2" fmla="*/ 12197783 w 12197783"/>
                <a:gd name="connsiteY2" fmla="*/ 2849022 h 2849022"/>
                <a:gd name="connsiteX3" fmla="*/ 5783 w 12197783"/>
                <a:gd name="connsiteY3" fmla="*/ 2846641 h 2849022"/>
                <a:gd name="connsiteX4" fmla="*/ 0 w 12197783"/>
                <a:gd name="connsiteY4" fmla="*/ 0 h 2849022"/>
                <a:gd name="connsiteX0" fmla="*/ 0 w 12195401"/>
                <a:gd name="connsiteY0" fmla="*/ 0 h 2849022"/>
                <a:gd name="connsiteX1" fmla="*/ 12195401 w 12195401"/>
                <a:gd name="connsiteY1" fmla="*/ 538844 h 2849022"/>
                <a:gd name="connsiteX2" fmla="*/ 12195401 w 12195401"/>
                <a:gd name="connsiteY2" fmla="*/ 2849022 h 2849022"/>
                <a:gd name="connsiteX3" fmla="*/ 3401 w 12195401"/>
                <a:gd name="connsiteY3" fmla="*/ 2846641 h 2849022"/>
                <a:gd name="connsiteX4" fmla="*/ 0 w 12195401"/>
                <a:gd name="connsiteY4" fmla="*/ 0 h 2849022"/>
                <a:gd name="connsiteX0" fmla="*/ 0 w 12195401"/>
                <a:gd name="connsiteY0" fmla="*/ 0 h 2851403"/>
                <a:gd name="connsiteX1" fmla="*/ 12195401 w 12195401"/>
                <a:gd name="connsiteY1" fmla="*/ 541225 h 2851403"/>
                <a:gd name="connsiteX2" fmla="*/ 12195401 w 12195401"/>
                <a:gd name="connsiteY2" fmla="*/ 2851403 h 2851403"/>
                <a:gd name="connsiteX3" fmla="*/ 3401 w 12195401"/>
                <a:gd name="connsiteY3" fmla="*/ 2849022 h 2851403"/>
                <a:gd name="connsiteX4" fmla="*/ 0 w 12195401"/>
                <a:gd name="connsiteY4" fmla="*/ 0 h 2851403"/>
                <a:gd name="connsiteX0" fmla="*/ 0 w 12193020"/>
                <a:gd name="connsiteY0" fmla="*/ 0 h 2765678"/>
                <a:gd name="connsiteX1" fmla="*/ 12193020 w 12193020"/>
                <a:gd name="connsiteY1" fmla="*/ 455500 h 2765678"/>
                <a:gd name="connsiteX2" fmla="*/ 12193020 w 12193020"/>
                <a:gd name="connsiteY2" fmla="*/ 2765678 h 2765678"/>
                <a:gd name="connsiteX3" fmla="*/ 1020 w 12193020"/>
                <a:gd name="connsiteY3" fmla="*/ 2763297 h 2765678"/>
                <a:gd name="connsiteX4" fmla="*/ 0 w 12193020"/>
                <a:gd name="connsiteY4" fmla="*/ 0 h 2765678"/>
                <a:gd name="connsiteX0" fmla="*/ 0 w 12193020"/>
                <a:gd name="connsiteY0" fmla="*/ 0 h 2763296"/>
                <a:gd name="connsiteX1" fmla="*/ 12193020 w 12193020"/>
                <a:gd name="connsiteY1" fmla="*/ 453118 h 2763296"/>
                <a:gd name="connsiteX2" fmla="*/ 12193020 w 12193020"/>
                <a:gd name="connsiteY2" fmla="*/ 2763296 h 2763296"/>
                <a:gd name="connsiteX3" fmla="*/ 1020 w 12193020"/>
                <a:gd name="connsiteY3" fmla="*/ 2760915 h 2763296"/>
                <a:gd name="connsiteX4" fmla="*/ 0 w 12193020"/>
                <a:gd name="connsiteY4" fmla="*/ 0 h 2763296"/>
                <a:gd name="connsiteX0" fmla="*/ 2018 w 12192656"/>
                <a:gd name="connsiteY0" fmla="*/ 0 h 2763296"/>
                <a:gd name="connsiteX1" fmla="*/ 12192656 w 12192656"/>
                <a:gd name="connsiteY1" fmla="*/ 453118 h 2763296"/>
                <a:gd name="connsiteX2" fmla="*/ 12192656 w 12192656"/>
                <a:gd name="connsiteY2" fmla="*/ 2763296 h 2763296"/>
                <a:gd name="connsiteX3" fmla="*/ 656 w 12192656"/>
                <a:gd name="connsiteY3" fmla="*/ 2760915 h 2763296"/>
                <a:gd name="connsiteX4" fmla="*/ 2018 w 12192656"/>
                <a:gd name="connsiteY4" fmla="*/ 0 h 2763296"/>
                <a:gd name="connsiteX0" fmla="*/ 2018 w 12192656"/>
                <a:gd name="connsiteY0" fmla="*/ 0 h 2763296"/>
                <a:gd name="connsiteX1" fmla="*/ 12192656 w 12192656"/>
                <a:gd name="connsiteY1" fmla="*/ 453118 h 2763296"/>
                <a:gd name="connsiteX2" fmla="*/ 12192656 w 12192656"/>
                <a:gd name="connsiteY2" fmla="*/ 2763296 h 2763296"/>
                <a:gd name="connsiteX3" fmla="*/ 656 w 12192656"/>
                <a:gd name="connsiteY3" fmla="*/ 728915 h 2763296"/>
                <a:gd name="connsiteX4" fmla="*/ 2018 w 12192656"/>
                <a:gd name="connsiteY4" fmla="*/ 0 h 2763296"/>
                <a:gd name="connsiteX0" fmla="*/ 2018 w 12192656"/>
                <a:gd name="connsiteY0" fmla="*/ 0 h 728915"/>
                <a:gd name="connsiteX1" fmla="*/ 12192656 w 12192656"/>
                <a:gd name="connsiteY1" fmla="*/ 453118 h 728915"/>
                <a:gd name="connsiteX2" fmla="*/ 12076535 w 12192656"/>
                <a:gd name="connsiteY2" fmla="*/ 571639 h 728915"/>
                <a:gd name="connsiteX3" fmla="*/ 656 w 12192656"/>
                <a:gd name="connsiteY3" fmla="*/ 728915 h 728915"/>
                <a:gd name="connsiteX4" fmla="*/ 2018 w 12192656"/>
                <a:gd name="connsiteY4" fmla="*/ 0 h 728915"/>
                <a:gd name="connsiteX0" fmla="*/ 2018 w 12195603"/>
                <a:gd name="connsiteY0" fmla="*/ 0 h 728915"/>
                <a:gd name="connsiteX1" fmla="*/ 12192656 w 12195603"/>
                <a:gd name="connsiteY1" fmla="*/ 453118 h 728915"/>
                <a:gd name="connsiteX2" fmla="*/ 12195603 w 12195603"/>
                <a:gd name="connsiteY2" fmla="*/ 666889 h 728915"/>
                <a:gd name="connsiteX3" fmla="*/ 656 w 12195603"/>
                <a:gd name="connsiteY3" fmla="*/ 728915 h 728915"/>
                <a:gd name="connsiteX4" fmla="*/ 2018 w 12195603"/>
                <a:gd name="connsiteY4" fmla="*/ 0 h 728915"/>
                <a:gd name="connsiteX0" fmla="*/ 0 w 12193585"/>
                <a:gd name="connsiteY0" fmla="*/ 0 h 666889"/>
                <a:gd name="connsiteX1" fmla="*/ 12190638 w 12193585"/>
                <a:gd name="connsiteY1" fmla="*/ 453118 h 666889"/>
                <a:gd name="connsiteX2" fmla="*/ 12193585 w 12193585"/>
                <a:gd name="connsiteY2" fmla="*/ 666889 h 666889"/>
                <a:gd name="connsiteX3" fmla="*/ 93893 w 12193585"/>
                <a:gd name="connsiteY3" fmla="*/ 505077 h 666889"/>
                <a:gd name="connsiteX4" fmla="*/ 0 w 12193585"/>
                <a:gd name="connsiteY4" fmla="*/ 0 h 666889"/>
                <a:gd name="connsiteX0" fmla="*/ 0 w 12193585"/>
                <a:gd name="connsiteY0" fmla="*/ 0 h 666889"/>
                <a:gd name="connsiteX1" fmla="*/ 12190638 w 12193585"/>
                <a:gd name="connsiteY1" fmla="*/ 453118 h 666889"/>
                <a:gd name="connsiteX2" fmla="*/ 12193585 w 12193585"/>
                <a:gd name="connsiteY2" fmla="*/ 666889 h 666889"/>
                <a:gd name="connsiteX3" fmla="*/ 398709 w 12193585"/>
                <a:gd name="connsiteY3" fmla="*/ 647952 h 666889"/>
                <a:gd name="connsiteX4" fmla="*/ 0 w 12193585"/>
                <a:gd name="connsiteY4" fmla="*/ 0 h 666889"/>
                <a:gd name="connsiteX0" fmla="*/ 2018 w 12195603"/>
                <a:gd name="connsiteY0" fmla="*/ 0 h 671765"/>
                <a:gd name="connsiteX1" fmla="*/ 12192656 w 12195603"/>
                <a:gd name="connsiteY1" fmla="*/ 453118 h 671765"/>
                <a:gd name="connsiteX2" fmla="*/ 12195603 w 12195603"/>
                <a:gd name="connsiteY2" fmla="*/ 666889 h 671765"/>
                <a:gd name="connsiteX3" fmla="*/ 655 w 12195603"/>
                <a:gd name="connsiteY3" fmla="*/ 671765 h 671765"/>
                <a:gd name="connsiteX4" fmla="*/ 2018 w 12195603"/>
                <a:gd name="connsiteY4" fmla="*/ 0 h 671765"/>
                <a:gd name="connsiteX0" fmla="*/ 2018 w 12195603"/>
                <a:gd name="connsiteY0" fmla="*/ 0 h 671765"/>
                <a:gd name="connsiteX1" fmla="*/ 12192656 w 12195603"/>
                <a:gd name="connsiteY1" fmla="*/ 453118 h 671765"/>
                <a:gd name="connsiteX2" fmla="*/ 12195603 w 12195603"/>
                <a:gd name="connsiteY2" fmla="*/ 669270 h 671765"/>
                <a:gd name="connsiteX3" fmla="*/ 655 w 12195603"/>
                <a:gd name="connsiteY3" fmla="*/ 671765 h 671765"/>
                <a:gd name="connsiteX4" fmla="*/ 2018 w 12195603"/>
                <a:gd name="connsiteY4" fmla="*/ 0 h 671765"/>
                <a:gd name="connsiteX0" fmla="*/ 2018 w 12195603"/>
                <a:gd name="connsiteY0" fmla="*/ 0 h 671765"/>
                <a:gd name="connsiteX1" fmla="*/ 12192656 w 12195603"/>
                <a:gd name="connsiteY1" fmla="*/ 453118 h 671765"/>
                <a:gd name="connsiteX2" fmla="*/ 12195603 w 12195603"/>
                <a:gd name="connsiteY2" fmla="*/ 669270 h 671765"/>
                <a:gd name="connsiteX3" fmla="*/ 655 w 12195603"/>
                <a:gd name="connsiteY3" fmla="*/ 671765 h 671765"/>
                <a:gd name="connsiteX4" fmla="*/ 2018 w 12195603"/>
                <a:gd name="connsiteY4" fmla="*/ 0 h 671765"/>
                <a:gd name="connsiteX0" fmla="*/ 0 w 12196760"/>
                <a:gd name="connsiteY0" fmla="*/ 0 h 671765"/>
                <a:gd name="connsiteX1" fmla="*/ 12193813 w 12196760"/>
                <a:gd name="connsiteY1" fmla="*/ 453118 h 671765"/>
                <a:gd name="connsiteX2" fmla="*/ 12196760 w 12196760"/>
                <a:gd name="connsiteY2" fmla="*/ 669270 h 671765"/>
                <a:gd name="connsiteX3" fmla="*/ 1812 w 12196760"/>
                <a:gd name="connsiteY3" fmla="*/ 671765 h 671765"/>
                <a:gd name="connsiteX4" fmla="*/ 0 w 12196760"/>
                <a:gd name="connsiteY4" fmla="*/ 0 h 671765"/>
                <a:gd name="connsiteX0" fmla="*/ 1294 w 12198054"/>
                <a:gd name="connsiteY0" fmla="*/ 0 h 671765"/>
                <a:gd name="connsiteX1" fmla="*/ 12195107 w 12198054"/>
                <a:gd name="connsiteY1" fmla="*/ 453118 h 671765"/>
                <a:gd name="connsiteX2" fmla="*/ 12198054 w 12198054"/>
                <a:gd name="connsiteY2" fmla="*/ 669270 h 671765"/>
                <a:gd name="connsiteX3" fmla="*/ 725 w 12198054"/>
                <a:gd name="connsiteY3" fmla="*/ 671765 h 671765"/>
                <a:gd name="connsiteX4" fmla="*/ 1294 w 12198054"/>
                <a:gd name="connsiteY4" fmla="*/ 0 h 671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blipFill dpi="0" rotWithShape="1">
              <a:blip r:embed="rId14">
                <a:alphaModFix amt="10000"/>
                <a:extLst>
                  <a:ext uri="{28A0092B-C50C-407E-A947-70E740481C1C}">
                    <a14:useLocalDpi xmlns:a14="http://schemas.microsoft.com/office/drawing/2010/main"/>
                  </a:ext>
                </a:extLst>
              </a:blip>
              <a:srcRect/>
              <a:tile tx="3810000" ty="355600" sx="35000" sy="35000" flip="x"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effectLst/>
                </a:rPr>
                <a:t> </a:t>
              </a:r>
              <a:r>
                <a:rPr lang="en-US" dirty="0">
                  <a:effectLst/>
                </a:rPr>
                <a:t> </a:t>
              </a:r>
              <a:endParaRPr lang="ro-RO" dirty="0">
                <a:effectLst/>
              </a:endParaRPr>
            </a:p>
          </p:txBody>
        </p:sp>
      </p:grpSp>
      <p:sp>
        <p:nvSpPr>
          <p:cNvPr id="5" name="Footer Placeholder 4"/>
          <p:cNvSpPr>
            <a:spLocks noGrp="1"/>
          </p:cNvSpPr>
          <p:nvPr>
            <p:ph type="ftr" sz="quarter" idx="3"/>
          </p:nvPr>
        </p:nvSpPr>
        <p:spPr>
          <a:xfrm>
            <a:off x="542925" y="6360873"/>
            <a:ext cx="5486400" cy="365125"/>
          </a:xfrm>
          <a:prstGeom prst="rect">
            <a:avLst/>
          </a:prstGeom>
        </p:spPr>
        <p:txBody>
          <a:bodyPr vert="horz" lIns="91440" tIns="45720" rIns="91440" bIns="45720" rtlCol="0" anchor="ctr"/>
          <a:lstStyle>
            <a:lvl1pPr algn="l">
              <a:defRPr sz="900" b="0">
                <a:solidFill>
                  <a:schemeClr val="bg1"/>
                </a:solidFill>
                <a:latin typeface="Lato Black" panose="020F0A02020204030203" pitchFamily="34" charset="-18"/>
              </a:defRPr>
            </a:lvl1pPr>
          </a:lstStyle>
          <a:p>
            <a:r>
              <a:rPr lang="en-US" dirty="0"/>
              <a:t>START-UP THINKING PATTERNS</a:t>
            </a:r>
            <a:endParaRPr lang="ro-RO" dirty="0"/>
          </a:p>
        </p:txBody>
      </p:sp>
    </p:spTree>
    <p:extLst>
      <p:ext uri="{BB962C8B-B14F-4D97-AF65-F5344CB8AC3E}">
        <p14:creationId xmlns:p14="http://schemas.microsoft.com/office/powerpoint/2010/main" val="3552909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200" b="1" kern="1200" spc="-150">
          <a:solidFill>
            <a:schemeClr val="bg1"/>
          </a:solidFill>
          <a:latin typeface="Lato" panose="020F0502020204030203" pitchFamily="34" charset="-18"/>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Lato" panose="020F0502020204030203" pitchFamily="34" charset="-1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panose="020F0502020204030203" pitchFamily="34"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ato" panose="020F0502020204030203" pitchFamily="34"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stretch>
            <a:fillRect b="1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2925" y="4776231"/>
            <a:ext cx="6550084" cy="610643"/>
          </a:xfrm>
        </p:spPr>
        <p:txBody>
          <a:bodyPr/>
          <a:lstStyle/>
          <a:p>
            <a:r>
              <a:rPr lang="en-US" dirty="0" err="1"/>
              <a:t>Medii</a:t>
            </a:r>
            <a:r>
              <a:rPr lang="en-US" dirty="0"/>
              <a:t>  integrate  de  </a:t>
            </a:r>
            <a:r>
              <a:rPr lang="en-US" dirty="0" err="1"/>
              <a:t>dezvoltare</a:t>
            </a:r>
            <a:r>
              <a:rPr lang="en-US" dirty="0"/>
              <a:t>  (IDE)</a:t>
            </a:r>
          </a:p>
        </p:txBody>
      </p:sp>
      <p:sp>
        <p:nvSpPr>
          <p:cNvPr id="3" name="Subtitle 2"/>
          <p:cNvSpPr>
            <a:spLocks noGrp="1"/>
          </p:cNvSpPr>
          <p:nvPr>
            <p:ph type="subTitle" idx="1"/>
          </p:nvPr>
        </p:nvSpPr>
        <p:spPr>
          <a:xfrm>
            <a:off x="542922" y="5386874"/>
            <a:ext cx="11104996" cy="275326"/>
          </a:xfrm>
        </p:spPr>
        <p:txBody>
          <a:bodyPr>
            <a:normAutofit fontScale="92500" lnSpcReduction="20000"/>
          </a:bodyPr>
          <a:lstStyle/>
          <a:p>
            <a:pPr algn="r"/>
            <a:r>
              <a:rPr lang="en-US" dirty="0"/>
              <a:t>Alecsandru  Florin  Soare</a:t>
            </a:r>
          </a:p>
        </p:txBody>
      </p:sp>
      <p:sp>
        <p:nvSpPr>
          <p:cNvPr id="4" name="Subtitle 2"/>
          <p:cNvSpPr txBox="1">
            <a:spLocks/>
          </p:cNvSpPr>
          <p:nvPr/>
        </p:nvSpPr>
        <p:spPr>
          <a:xfrm>
            <a:off x="542922" y="5662200"/>
            <a:ext cx="11104996" cy="27532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effectLst>
                  <a:outerShdw dist="12700" algn="tl" rotWithShape="0">
                    <a:schemeClr val="bg1"/>
                  </a:outerShdw>
                </a:effectLst>
                <a:latin typeface="Lato" panose="020F0502020204030203" pitchFamily="34"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ato" panose="020F0502020204030203" pitchFamily="34" charset="-18"/>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ato" panose="020F0502020204030203" pitchFamily="34" charset="-18"/>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18"/>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1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Gemini Solutions</a:t>
            </a:r>
          </a:p>
        </p:txBody>
      </p:sp>
      <p:sp>
        <p:nvSpPr>
          <p:cNvPr id="5" name="Subtitle 2"/>
          <p:cNvSpPr txBox="1">
            <a:spLocks/>
          </p:cNvSpPr>
          <p:nvPr/>
        </p:nvSpPr>
        <p:spPr>
          <a:xfrm>
            <a:off x="542922" y="5937526"/>
            <a:ext cx="11104996" cy="27532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effectLst>
                  <a:outerShdw dist="12700" algn="tl" rotWithShape="0">
                    <a:schemeClr val="bg1"/>
                  </a:outerShdw>
                </a:effectLst>
                <a:latin typeface="Lato" panose="020F0502020204030203" pitchFamily="34" charset="-18"/>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Lato" panose="020F0502020204030203" pitchFamily="34" charset="-18"/>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Lato" panose="020F0502020204030203" pitchFamily="34" charset="-18"/>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18"/>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panose="020F0502020204030203" pitchFamily="34" charset="-18"/>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http://geminisols.com</a:t>
            </a:r>
          </a:p>
        </p:txBody>
      </p:sp>
    </p:spTree>
    <p:extLst>
      <p:ext uri="{BB962C8B-B14F-4D97-AF65-F5344CB8AC3E}">
        <p14:creationId xmlns:p14="http://schemas.microsoft.com/office/powerpoint/2010/main" val="1330237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2187396" cy="538738"/>
          </a:xfrm>
        </p:spPr>
        <p:txBody>
          <a:bodyPr/>
          <a:lstStyle/>
          <a:p>
            <a:r>
              <a:rPr lang="ro-RO" dirty="0"/>
              <a:t>Scurt  istoric</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10</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4"/>
          <a:stretch>
            <a:fillRect/>
          </a:stretch>
        </p:blipFill>
        <p:spPr>
          <a:xfrm>
            <a:off x="276863" y="864192"/>
            <a:ext cx="11638273" cy="5541744"/>
          </a:xfrm>
          <a:prstGeom prst="rect">
            <a:avLst/>
          </a:prstGeom>
        </p:spPr>
      </p:pic>
    </p:spTree>
    <p:extLst>
      <p:ext uri="{BB962C8B-B14F-4D97-AF65-F5344CB8AC3E}">
        <p14:creationId xmlns:p14="http://schemas.microsoft.com/office/powerpoint/2010/main" val="252798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2187396" cy="538738"/>
          </a:xfrm>
        </p:spPr>
        <p:txBody>
          <a:bodyPr/>
          <a:lstStyle/>
          <a:p>
            <a:r>
              <a:rPr lang="ro-RO" dirty="0"/>
              <a:t>Scurt  istoric</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11</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85000" lnSpcReduction="20000"/>
          </a:bodyPr>
          <a:lstStyle/>
          <a:p>
            <a:r>
              <a:rPr lang="ro-RO" dirty="0"/>
              <a:t>Anii 2000 - prezent:</a:t>
            </a:r>
          </a:p>
          <a:p>
            <a:pPr lvl="1"/>
            <a:r>
              <a:rPr lang="ro-RO" dirty="0"/>
              <a:t>Apariția și adoptarea IDE-urilor oferite gratuit:</a:t>
            </a:r>
          </a:p>
          <a:p>
            <a:pPr lvl="2"/>
            <a:r>
              <a:rPr lang="ro-RO" dirty="0"/>
              <a:t>Eclipse – desprins din IBM VisualAge în 2001;</a:t>
            </a:r>
          </a:p>
          <a:p>
            <a:pPr lvl="2"/>
            <a:r>
              <a:rPr lang="ro-RO" dirty="0"/>
              <a:t>NetBeans – achiziționat în 1999 de Sun Microsystems și oferit apoi gratuit. Din 2010 este proprietate  a Oracle Corp.;</a:t>
            </a:r>
          </a:p>
          <a:p>
            <a:pPr lvl="2"/>
            <a:r>
              <a:rPr lang="ro-RO" dirty="0"/>
              <a:t>MonoDevelop din 2003;</a:t>
            </a:r>
          </a:p>
          <a:p>
            <a:pPr lvl="2"/>
            <a:r>
              <a:rPr lang="ro-RO" dirty="0"/>
              <a:t>IntelliJ IDEA în 2001  - gratis în anumite condiții;</a:t>
            </a:r>
          </a:p>
          <a:p>
            <a:pPr lvl="1"/>
            <a:r>
              <a:rPr lang="ro-RO" dirty="0"/>
              <a:t>Migrarea sferei de interes către dezvoltarea de aplicații Web sau pentru dispozitivele mobile:</a:t>
            </a:r>
          </a:p>
          <a:p>
            <a:pPr lvl="2"/>
            <a:r>
              <a:rPr lang="ro-RO" dirty="0"/>
              <a:t>Xcode apare în 2003 - derivat din ProjectBuilder;</a:t>
            </a:r>
          </a:p>
          <a:p>
            <a:pPr lvl="2"/>
            <a:r>
              <a:rPr lang="ro-RO" dirty="0"/>
              <a:t>Android Studio în 2013 – derivat din IntelliJ IDEA;</a:t>
            </a:r>
          </a:p>
          <a:p>
            <a:pPr lvl="2"/>
            <a:r>
              <a:rPr lang="ro-RO" dirty="0"/>
              <a:t>Xamarin în 2011 – derivat din MonoDevelop;</a:t>
            </a:r>
          </a:p>
          <a:p>
            <a:pPr lvl="1"/>
            <a:r>
              <a:rPr lang="ro-RO" dirty="0"/>
              <a:t>Crește și mai mult integrarea componentelor și serviciilor software proiectare pentru dezvoltarea altor aplicații software;</a:t>
            </a:r>
          </a:p>
        </p:txBody>
      </p:sp>
    </p:spTree>
    <p:extLst>
      <p:ext uri="{BB962C8B-B14F-4D97-AF65-F5344CB8AC3E}">
        <p14:creationId xmlns:p14="http://schemas.microsoft.com/office/powerpoint/2010/main" val="229321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8159" y="2488000"/>
            <a:ext cx="9002332" cy="1375662"/>
          </a:xfrm>
        </p:spPr>
        <p:txBody>
          <a:bodyPr/>
          <a:lstStyle/>
          <a:p>
            <a:pPr algn="ctr"/>
            <a:r>
              <a:rPr lang="ro-RO" dirty="0"/>
              <a:t>PARTEA  II</a:t>
            </a:r>
            <a:br>
              <a:rPr lang="ro-RO" dirty="0"/>
            </a:br>
            <a:r>
              <a:rPr lang="ro-RO" dirty="0"/>
              <a:t>Prezentarea generală a componentelor unui IDE</a:t>
            </a:r>
            <a:endParaRPr lang="en-US" dirty="0"/>
          </a:p>
        </p:txBody>
      </p:sp>
      <p:sp>
        <p:nvSpPr>
          <p:cNvPr id="3" name="Slide Number Placeholder 2"/>
          <p:cNvSpPr>
            <a:spLocks noGrp="1"/>
          </p:cNvSpPr>
          <p:nvPr>
            <p:ph type="sldNum" sz="quarter" idx="12"/>
          </p:nvPr>
        </p:nvSpPr>
        <p:spPr/>
        <p:txBody>
          <a:bodyPr/>
          <a:lstStyle/>
          <a:p>
            <a:fld id="{B2815AF8-303F-4D00-ACAF-B87E49885EE4}" type="slidenum">
              <a:rPr lang="ro-RO" smtClean="0"/>
              <a:pPr/>
              <a:t>12</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Tree>
    <p:extLst>
      <p:ext uri="{BB962C8B-B14F-4D97-AF65-F5344CB8AC3E}">
        <p14:creationId xmlns:p14="http://schemas.microsoft.com/office/powerpoint/2010/main" val="2671171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7235913" cy="538738"/>
          </a:xfrm>
        </p:spPr>
        <p:txBody>
          <a:bodyPr/>
          <a:lstStyle/>
          <a:p>
            <a:r>
              <a:rPr lang="ro-RO" dirty="0"/>
              <a:t>Principalele  secțiuni  ale  unui  IDE  -  Eclipse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13</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2118965" y="863087"/>
            <a:ext cx="8789882" cy="5732069"/>
          </a:xfrm>
          <a:prstGeom prst="rect">
            <a:avLst/>
          </a:prstGeom>
          <a:ln>
            <a:noFill/>
          </a:ln>
        </p:spPr>
      </p:pic>
    </p:spTree>
    <p:extLst>
      <p:ext uri="{BB962C8B-B14F-4D97-AF65-F5344CB8AC3E}">
        <p14:creationId xmlns:p14="http://schemas.microsoft.com/office/powerpoint/2010/main" val="183180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7686674" cy="538738"/>
          </a:xfrm>
        </p:spPr>
        <p:txBody>
          <a:bodyPr/>
          <a:lstStyle/>
          <a:p>
            <a:r>
              <a:rPr lang="ro-RO" dirty="0"/>
              <a:t>Principalele  secțiuni  ale  unui  IDE  -  NetBeans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14</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879162" y="863087"/>
            <a:ext cx="8233882" cy="5906072"/>
          </a:xfrm>
          <a:prstGeom prst="rect">
            <a:avLst/>
          </a:prstGeom>
          <a:ln>
            <a:noFill/>
          </a:ln>
        </p:spPr>
      </p:pic>
    </p:spTree>
    <p:extLst>
      <p:ext uri="{BB962C8B-B14F-4D97-AF65-F5344CB8AC3E}">
        <p14:creationId xmlns:p14="http://schemas.microsoft.com/office/powerpoint/2010/main" val="238192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7145761" cy="538738"/>
          </a:xfrm>
        </p:spPr>
        <p:txBody>
          <a:bodyPr/>
          <a:lstStyle/>
          <a:p>
            <a:r>
              <a:rPr lang="ro-RO" dirty="0"/>
              <a:t>Meniurile  -  lucrul  cu  fișierele  și  proiectele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15</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2455762" y="875936"/>
            <a:ext cx="7857745" cy="5893223"/>
          </a:xfrm>
          <a:prstGeom prst="rect">
            <a:avLst/>
          </a:prstGeom>
          <a:ln>
            <a:noFill/>
          </a:ln>
        </p:spPr>
      </p:pic>
    </p:spTree>
    <p:extLst>
      <p:ext uri="{BB962C8B-B14F-4D97-AF65-F5344CB8AC3E}">
        <p14:creationId xmlns:p14="http://schemas.microsoft.com/office/powerpoint/2010/main" val="84362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6785153" cy="538738"/>
          </a:xfrm>
        </p:spPr>
        <p:txBody>
          <a:bodyPr/>
          <a:lstStyle/>
          <a:p>
            <a:r>
              <a:rPr lang="ro-RO" dirty="0"/>
              <a:t>Meniuri  contextuale  pt.  lucrul  cu  fișiere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16</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3190068" y="863087"/>
            <a:ext cx="7718779" cy="5762801"/>
          </a:xfrm>
          <a:prstGeom prst="rect">
            <a:avLst/>
          </a:prstGeom>
          <a:ln>
            <a:noFill/>
          </a:ln>
        </p:spPr>
      </p:pic>
    </p:spTree>
    <p:extLst>
      <p:ext uri="{BB962C8B-B14F-4D97-AF65-F5344CB8AC3E}">
        <p14:creationId xmlns:p14="http://schemas.microsoft.com/office/powerpoint/2010/main" val="304683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5226809" cy="538738"/>
          </a:xfrm>
        </p:spPr>
        <p:txBody>
          <a:bodyPr/>
          <a:lstStyle/>
          <a:p>
            <a:r>
              <a:rPr lang="ro-RO" dirty="0"/>
              <a:t>Lucrul  cu  fișierele  (continuare)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17</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6" name="Content Placeholder 6"/>
          <p:cNvSpPr>
            <a:spLocks noGrp="1"/>
          </p:cNvSpPr>
          <p:nvPr>
            <p:ph idx="1"/>
          </p:nvPr>
        </p:nvSpPr>
        <p:spPr>
          <a:xfrm>
            <a:off x="542925" y="883896"/>
            <a:ext cx="11132004" cy="4565196"/>
          </a:xfrm>
        </p:spPr>
        <p:txBody>
          <a:bodyPr>
            <a:normAutofit/>
          </a:bodyPr>
          <a:lstStyle/>
          <a:p>
            <a:r>
              <a:rPr lang="en-US" dirty="0"/>
              <a:t>File Templates – IDE-</a:t>
            </a:r>
            <a:r>
              <a:rPr lang="en-US" dirty="0" err="1"/>
              <a:t>ul</a:t>
            </a:r>
            <a:r>
              <a:rPr lang="en-US" dirty="0"/>
              <a:t> </a:t>
            </a:r>
            <a:r>
              <a:rPr lang="en-US" dirty="0" err="1"/>
              <a:t>poate</a:t>
            </a:r>
            <a:r>
              <a:rPr lang="en-US" dirty="0"/>
              <a:t> genera automat fi</a:t>
            </a:r>
            <a:r>
              <a:rPr lang="ro-RO" dirty="0"/>
              <a:t>ș</a:t>
            </a:r>
            <a:r>
              <a:rPr lang="en-US" dirty="0" err="1"/>
              <a:t>iere</a:t>
            </a:r>
            <a:r>
              <a:rPr lang="en-US" dirty="0"/>
              <a:t> de un </a:t>
            </a:r>
            <a:r>
              <a:rPr lang="en-US" dirty="0" err="1"/>
              <a:t>anumit</a:t>
            </a:r>
            <a:r>
              <a:rPr lang="en-US" dirty="0"/>
              <a:t> tip </a:t>
            </a:r>
            <a:r>
              <a:rPr lang="en-US" dirty="0" err="1"/>
              <a:t>folosind</a:t>
            </a:r>
            <a:r>
              <a:rPr lang="en-US" dirty="0"/>
              <a:t> o list</a:t>
            </a:r>
            <a:r>
              <a:rPr lang="ro-RO" dirty="0"/>
              <a:t>ă predefinită de template-uri:</a:t>
            </a:r>
          </a:p>
          <a:p>
            <a:endParaRPr lang="ro-RO" dirty="0"/>
          </a:p>
        </p:txBody>
      </p:sp>
      <p:pic>
        <p:nvPicPr>
          <p:cNvPr id="8" name="Picture 7"/>
          <p:cNvPicPr/>
          <p:nvPr/>
        </p:nvPicPr>
        <p:blipFill>
          <a:blip r:embed="rId4"/>
          <a:stretch/>
        </p:blipFill>
        <p:spPr>
          <a:xfrm>
            <a:off x="1608360" y="2020092"/>
            <a:ext cx="4897080" cy="3429000"/>
          </a:xfrm>
          <a:prstGeom prst="rect">
            <a:avLst/>
          </a:prstGeom>
          <a:ln>
            <a:noFill/>
          </a:ln>
        </p:spPr>
      </p:pic>
      <p:pic>
        <p:nvPicPr>
          <p:cNvPr id="9" name="Picture 8"/>
          <p:cNvPicPr/>
          <p:nvPr/>
        </p:nvPicPr>
        <p:blipFill>
          <a:blip r:embed="rId5"/>
          <a:stretch/>
        </p:blipFill>
        <p:spPr>
          <a:xfrm>
            <a:off x="3492600" y="3482808"/>
            <a:ext cx="4380840" cy="3102480"/>
          </a:xfrm>
          <a:prstGeom prst="rect">
            <a:avLst/>
          </a:prstGeom>
          <a:ln>
            <a:noFill/>
          </a:ln>
        </p:spPr>
      </p:pic>
      <p:pic>
        <p:nvPicPr>
          <p:cNvPr id="10" name="Picture 9"/>
          <p:cNvPicPr/>
          <p:nvPr/>
        </p:nvPicPr>
        <p:blipFill>
          <a:blip r:embed="rId6"/>
          <a:stretch/>
        </p:blipFill>
        <p:spPr>
          <a:xfrm>
            <a:off x="7873440" y="2020092"/>
            <a:ext cx="4318560" cy="3434040"/>
          </a:xfrm>
          <a:prstGeom prst="rect">
            <a:avLst/>
          </a:prstGeom>
          <a:ln>
            <a:noFill/>
          </a:ln>
        </p:spPr>
      </p:pic>
    </p:spTree>
    <p:extLst>
      <p:ext uri="{BB962C8B-B14F-4D97-AF65-F5344CB8AC3E}">
        <p14:creationId xmlns:p14="http://schemas.microsoft.com/office/powerpoint/2010/main" val="330276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539677" cy="538738"/>
          </a:xfrm>
        </p:spPr>
        <p:txBody>
          <a:bodyPr/>
          <a:lstStyle/>
          <a:p>
            <a:r>
              <a:rPr lang="ro-RO" dirty="0"/>
              <a:t>Meniurile  -  Editarea</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18</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3262380" y="863087"/>
            <a:ext cx="7623364" cy="5691460"/>
          </a:xfrm>
          <a:prstGeom prst="rect">
            <a:avLst/>
          </a:prstGeom>
          <a:ln>
            <a:noFill/>
          </a:ln>
        </p:spPr>
      </p:pic>
    </p:spTree>
    <p:extLst>
      <p:ext uri="{BB962C8B-B14F-4D97-AF65-F5344CB8AC3E}">
        <p14:creationId xmlns:p14="http://schemas.microsoft.com/office/powerpoint/2010/main" val="939781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3127553" cy="538738"/>
          </a:xfrm>
        </p:spPr>
        <p:txBody>
          <a:bodyPr/>
          <a:lstStyle/>
          <a:p>
            <a:r>
              <a:rPr lang="ro-RO" dirty="0"/>
              <a:t>Editorul  unui  IDE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19</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92500" lnSpcReduction="10000"/>
          </a:bodyPr>
          <a:lstStyle/>
          <a:p>
            <a:r>
              <a:rPr lang="ro-RO" dirty="0"/>
              <a:t>Editorul unui IDE este proiectat și adaptat special pentru a realiza următoare funcții:</a:t>
            </a:r>
          </a:p>
          <a:p>
            <a:pPr lvl="1"/>
            <a:r>
              <a:rPr lang="ro-RO" dirty="0"/>
              <a:t>Este „language-aware”: odată stabilit limbajul de programare folosit, editorul detectează posibilele erori de sintaxă în timp real (în timp ce progamatorul introduce instrucțiunile), poate oferi indicii/help-uri contextuale, organizează și structurează codul în conformitate cu anumite reguli/stiluri specifice limbajului, permite navigarea ;</a:t>
            </a:r>
          </a:p>
          <a:p>
            <a:pPr lvl="1"/>
            <a:r>
              <a:rPr lang="ro-RO" dirty="0"/>
              <a:t>Poate oferi mai multe perspective diferite asupra aceluiași obiect editat (vizual/grafice sau folosind reprezentare de tip text);</a:t>
            </a:r>
          </a:p>
          <a:p>
            <a:pPr lvl="1"/>
            <a:r>
              <a:rPr lang="ro-RO" dirty="0"/>
              <a:t>Permite refactorizarea codului (prin extragerea automată a constantelor, interfețelor superclaselor, generare de accesori, generare de variabile, redenumire de funcții, clase, pachete, etc.);</a:t>
            </a:r>
          </a:p>
        </p:txBody>
      </p:sp>
    </p:spTree>
    <p:extLst>
      <p:ext uri="{BB962C8B-B14F-4D97-AF65-F5344CB8AC3E}">
        <p14:creationId xmlns:p14="http://schemas.microsoft.com/office/powerpoint/2010/main" val="215413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15934" y="2075876"/>
            <a:ext cx="4226782" cy="1375662"/>
          </a:xfrm>
        </p:spPr>
        <p:txBody>
          <a:bodyPr/>
          <a:lstStyle/>
          <a:p>
            <a:pPr algn="ctr"/>
            <a:r>
              <a:rPr lang="ro-RO" dirty="0"/>
              <a:t>PARTEA  I</a:t>
            </a:r>
            <a:br>
              <a:rPr lang="ro-RO" dirty="0"/>
            </a:br>
            <a:r>
              <a:rPr lang="ro-RO" dirty="0"/>
              <a:t>Definiție  și  scurt  istoric</a:t>
            </a:r>
            <a:endParaRPr lang="en-US" dirty="0"/>
          </a:p>
        </p:txBody>
      </p:sp>
      <p:sp>
        <p:nvSpPr>
          <p:cNvPr id="3" name="Slide Number Placeholder 2"/>
          <p:cNvSpPr>
            <a:spLocks noGrp="1"/>
          </p:cNvSpPr>
          <p:nvPr>
            <p:ph type="sldNum" sz="quarter" idx="12"/>
          </p:nvPr>
        </p:nvSpPr>
        <p:spPr/>
        <p:txBody>
          <a:bodyPr/>
          <a:lstStyle/>
          <a:p>
            <a:fld id="{B2815AF8-303F-4D00-ACAF-B87E49885EE4}" type="slidenum">
              <a:rPr lang="ro-RO" smtClean="0"/>
              <a:pPr/>
              <a:t>2</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Tree>
    <p:extLst>
      <p:ext uri="{BB962C8B-B14F-4D97-AF65-F5344CB8AC3E}">
        <p14:creationId xmlns:p14="http://schemas.microsoft.com/office/powerpoint/2010/main" val="2986340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188174" cy="538738"/>
          </a:xfrm>
        </p:spPr>
        <p:txBody>
          <a:bodyPr/>
          <a:lstStyle/>
          <a:p>
            <a:r>
              <a:rPr lang="ro-RO" dirty="0"/>
              <a:t>Editorul  unui  IDE  (continuare)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20</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a:bodyPr>
          <a:lstStyle/>
          <a:p>
            <a:r>
              <a:rPr lang="ro-RO" dirty="0"/>
              <a:t>Editorul unui IDE este proiectat și adaptat special pentru a realiza următoare funcții:</a:t>
            </a:r>
          </a:p>
          <a:p>
            <a:pPr lvl="1"/>
            <a:r>
              <a:rPr lang="ro-RO" dirty="0"/>
              <a:t>În situații particulare (în urma unei analize a codului) poate realiza actualizarea codului existent de la o versiune mai veche la o versiune nouă a aceluiași limbaj;</a:t>
            </a:r>
          </a:p>
          <a:p>
            <a:pPr lvl="1"/>
            <a:r>
              <a:rPr lang="ro-RO" dirty="0"/>
              <a:t>În cazul lucrului cu proiecte ce conțin mai multe fișiere sursă, în urma unui proces de analiză, va realiza o structurare ierarhică a entităților definite (variabile, funcții, clase, etc) și va permite o navigare inteligentă între locul în care e referită (folosită) și locul în care este definită sau declarată;</a:t>
            </a:r>
          </a:p>
          <a:p>
            <a:pPr lvl="1"/>
            <a:r>
              <a:rPr lang="ro-RO" dirty="0"/>
              <a:t>Oferă sugestii utile în vederea optimizătii codului;</a:t>
            </a:r>
          </a:p>
        </p:txBody>
      </p:sp>
    </p:spTree>
    <p:extLst>
      <p:ext uri="{BB962C8B-B14F-4D97-AF65-F5344CB8AC3E}">
        <p14:creationId xmlns:p14="http://schemas.microsoft.com/office/powerpoint/2010/main" val="4026059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7248793" cy="538738"/>
          </a:xfrm>
        </p:spPr>
        <p:txBody>
          <a:bodyPr/>
          <a:lstStyle/>
          <a:p>
            <a:r>
              <a:rPr lang="ro-RO" dirty="0"/>
              <a:t>Editorul   -  syntax  highlighting  și  formatare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21</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dirty="0"/>
              <a:t>Editorul unui IDE scoate în evidență construcțiile de limbaj prin syntax-highlighting și prin formararea codului:</a:t>
            </a:r>
          </a:p>
        </p:txBody>
      </p:sp>
      <p:pic>
        <p:nvPicPr>
          <p:cNvPr id="6" name="Picture 5"/>
          <p:cNvPicPr/>
          <p:nvPr/>
        </p:nvPicPr>
        <p:blipFill>
          <a:blip r:embed="rId4"/>
          <a:stretch/>
        </p:blipFill>
        <p:spPr>
          <a:xfrm>
            <a:off x="3966693" y="1932480"/>
            <a:ext cx="6751632" cy="4836679"/>
          </a:xfrm>
          <a:prstGeom prst="rect">
            <a:avLst/>
          </a:prstGeom>
          <a:ln>
            <a:noFill/>
          </a:ln>
        </p:spPr>
      </p:pic>
    </p:spTree>
    <p:extLst>
      <p:ext uri="{BB962C8B-B14F-4D97-AF65-F5344CB8AC3E}">
        <p14:creationId xmlns:p14="http://schemas.microsoft.com/office/powerpoint/2010/main" val="274190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4737413" cy="538738"/>
          </a:xfrm>
        </p:spPr>
        <p:txBody>
          <a:bodyPr/>
          <a:lstStyle/>
          <a:p>
            <a:r>
              <a:rPr lang="ro-RO" dirty="0"/>
              <a:t>Editorul   -  code  completion</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22</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sz="2000" dirty="0"/>
              <a:t>Editorul poate completa automat sau la cerere (folosind combinația de taste Ctrl + Space) codul editat pentru o serie de limbaje cum ar fi Java, C/C++, PHP, Groovy, XML, HTML, CSS și JavaScript:</a:t>
            </a:r>
          </a:p>
        </p:txBody>
      </p:sp>
      <p:pic>
        <p:nvPicPr>
          <p:cNvPr id="5" name="Picture 4"/>
          <p:cNvPicPr>
            <a:picLocks noChangeAspect="1"/>
          </p:cNvPicPr>
          <p:nvPr/>
        </p:nvPicPr>
        <p:blipFill>
          <a:blip r:embed="rId4"/>
          <a:stretch>
            <a:fillRect/>
          </a:stretch>
        </p:blipFill>
        <p:spPr>
          <a:xfrm>
            <a:off x="3828316" y="1838838"/>
            <a:ext cx="6964180" cy="4844647"/>
          </a:xfrm>
          <a:prstGeom prst="rect">
            <a:avLst/>
          </a:prstGeom>
        </p:spPr>
      </p:pic>
    </p:spTree>
    <p:extLst>
      <p:ext uri="{BB962C8B-B14F-4D97-AF65-F5344CB8AC3E}">
        <p14:creationId xmlns:p14="http://schemas.microsoft.com/office/powerpoint/2010/main" val="167990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4479836" cy="538738"/>
          </a:xfrm>
        </p:spPr>
        <p:txBody>
          <a:bodyPr/>
          <a:lstStyle/>
          <a:p>
            <a:r>
              <a:rPr lang="ro-RO" dirty="0"/>
              <a:t>Editorul   -  inserare  rapidă</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23</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sz="2000" dirty="0"/>
              <a:t>Editorul poate adăuga o serie de metode sau blocuri de cod (folosind combinația Alt + Insert sau Tab). Acestea pot fi implicite cum ar fi un constructor, un accesor, etc. sau explicite definite în template-uri:</a:t>
            </a:r>
          </a:p>
        </p:txBody>
      </p:sp>
      <p:pic>
        <p:nvPicPr>
          <p:cNvPr id="8" name="Picture 7"/>
          <p:cNvPicPr/>
          <p:nvPr/>
        </p:nvPicPr>
        <p:blipFill>
          <a:blip r:embed="rId4"/>
          <a:stretch/>
        </p:blipFill>
        <p:spPr>
          <a:xfrm>
            <a:off x="3588490" y="1838838"/>
            <a:ext cx="7062338" cy="4764627"/>
          </a:xfrm>
          <a:prstGeom prst="rect">
            <a:avLst/>
          </a:prstGeom>
          <a:ln>
            <a:noFill/>
          </a:ln>
        </p:spPr>
      </p:pic>
    </p:spTree>
    <p:extLst>
      <p:ext uri="{BB962C8B-B14F-4D97-AF65-F5344CB8AC3E}">
        <p14:creationId xmlns:p14="http://schemas.microsoft.com/office/powerpoint/2010/main" val="359883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771498" cy="538738"/>
          </a:xfrm>
        </p:spPr>
        <p:txBody>
          <a:bodyPr/>
          <a:lstStyle/>
          <a:p>
            <a:r>
              <a:rPr lang="ro-RO" dirty="0"/>
              <a:t>Meniurile  -  navigarea</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24</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9" name="Picture 8"/>
          <p:cNvPicPr/>
          <p:nvPr/>
        </p:nvPicPr>
        <p:blipFill>
          <a:blip r:embed="rId4"/>
          <a:stretch/>
        </p:blipFill>
        <p:spPr>
          <a:xfrm>
            <a:off x="3039413" y="923874"/>
            <a:ext cx="8083775" cy="5845285"/>
          </a:xfrm>
          <a:prstGeom prst="rect">
            <a:avLst/>
          </a:prstGeom>
          <a:ln>
            <a:noFill/>
          </a:ln>
        </p:spPr>
      </p:pic>
    </p:spTree>
    <p:extLst>
      <p:ext uri="{BB962C8B-B14F-4D97-AF65-F5344CB8AC3E}">
        <p14:creationId xmlns:p14="http://schemas.microsoft.com/office/powerpoint/2010/main" val="137040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870754" cy="538738"/>
          </a:xfrm>
        </p:spPr>
        <p:txBody>
          <a:bodyPr/>
          <a:lstStyle/>
          <a:p>
            <a:r>
              <a:rPr lang="ro-RO" dirty="0"/>
              <a:t>Meniurile  -  navigarea  contextuală</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25</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3138761" y="944331"/>
            <a:ext cx="7924829" cy="5824828"/>
          </a:xfrm>
          <a:prstGeom prst="rect">
            <a:avLst/>
          </a:prstGeom>
          <a:ln>
            <a:noFill/>
          </a:ln>
        </p:spPr>
      </p:pic>
    </p:spTree>
    <p:extLst>
      <p:ext uri="{BB962C8B-B14F-4D97-AF65-F5344CB8AC3E}">
        <p14:creationId xmlns:p14="http://schemas.microsoft.com/office/powerpoint/2010/main" val="1146891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3333616" cy="538738"/>
          </a:xfrm>
        </p:spPr>
        <p:txBody>
          <a:bodyPr/>
          <a:lstStyle/>
          <a:p>
            <a:r>
              <a:rPr lang="ro-RO" dirty="0"/>
              <a:t>Meniurile  -  Source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26</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3089642" y="863087"/>
            <a:ext cx="7819205" cy="5837475"/>
          </a:xfrm>
          <a:prstGeom prst="rect">
            <a:avLst/>
          </a:prstGeom>
          <a:ln>
            <a:noFill/>
          </a:ln>
        </p:spPr>
      </p:pic>
    </p:spTree>
    <p:extLst>
      <p:ext uri="{BB962C8B-B14F-4D97-AF65-F5344CB8AC3E}">
        <p14:creationId xmlns:p14="http://schemas.microsoft.com/office/powerpoint/2010/main" val="1316768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085144" cy="538738"/>
          </a:xfrm>
        </p:spPr>
        <p:txBody>
          <a:bodyPr/>
          <a:lstStyle/>
          <a:p>
            <a:r>
              <a:rPr lang="ro-RO" dirty="0"/>
              <a:t>Meniurile  -  Source  -</a:t>
            </a:r>
            <a:r>
              <a:rPr lang="en-US" dirty="0"/>
              <a:t>&gt;  Inspect</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27</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3085497" y="884120"/>
            <a:ext cx="7882753" cy="5885039"/>
          </a:xfrm>
          <a:prstGeom prst="rect">
            <a:avLst/>
          </a:prstGeom>
          <a:ln>
            <a:noFill/>
          </a:ln>
        </p:spPr>
      </p:pic>
    </p:spTree>
    <p:extLst>
      <p:ext uri="{BB962C8B-B14F-4D97-AF65-F5344CB8AC3E}">
        <p14:creationId xmlns:p14="http://schemas.microsoft.com/office/powerpoint/2010/main" val="14780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3591193" cy="538738"/>
          </a:xfrm>
        </p:spPr>
        <p:txBody>
          <a:bodyPr/>
          <a:lstStyle/>
          <a:p>
            <a:r>
              <a:rPr lang="ro-RO" dirty="0"/>
              <a:t>Meniurile  -  </a:t>
            </a:r>
            <a:r>
              <a:rPr lang="en-US" dirty="0"/>
              <a:t>Refactor</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28</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686336" y="863086"/>
            <a:ext cx="7797067" cy="5821135"/>
          </a:xfrm>
          <a:prstGeom prst="rect">
            <a:avLst/>
          </a:prstGeom>
          <a:ln>
            <a:noFill/>
          </a:ln>
        </p:spPr>
      </p:pic>
    </p:spTree>
    <p:extLst>
      <p:ext uri="{BB962C8B-B14F-4D97-AF65-F5344CB8AC3E}">
        <p14:creationId xmlns:p14="http://schemas.microsoft.com/office/powerpoint/2010/main" val="11078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486400" cy="538738"/>
          </a:xfrm>
        </p:spPr>
        <p:txBody>
          <a:bodyPr/>
          <a:lstStyle/>
          <a:p>
            <a:r>
              <a:rPr lang="en-US" dirty="0" err="1"/>
              <a:t>Refactorizarea</a:t>
            </a:r>
            <a:r>
              <a:rPr lang="en-US" dirty="0"/>
              <a:t>  </a:t>
            </a:r>
            <a:r>
              <a:rPr lang="en-US" dirty="0" err="1"/>
              <a:t>codului</a:t>
            </a:r>
            <a:r>
              <a:rPr lang="en-US" dirty="0"/>
              <a:t>  -  </a:t>
            </a:r>
            <a:r>
              <a:rPr lang="en-US" dirty="0" err="1"/>
              <a:t>tehnici</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29</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92500" lnSpcReduction="10000"/>
          </a:bodyPr>
          <a:lstStyle/>
          <a:p>
            <a:r>
              <a:rPr lang="ro-RO" dirty="0"/>
              <a:t>Tehnici pentru îmbunătătirea denumirii și localizării codului:</a:t>
            </a:r>
          </a:p>
          <a:p>
            <a:pPr lvl="1"/>
            <a:r>
              <a:rPr lang="ro-RO" dirty="0"/>
              <a:t>Mutarea unei declarații/definiții unei variabile, constante, funcție, etc. într-un fisier (sau într-o clasă) care ilustează mai bine aparteneța functională de aceasta;</a:t>
            </a:r>
            <a:endParaRPr lang="en-US" dirty="0"/>
          </a:p>
          <a:p>
            <a:pPr lvl="1"/>
            <a:endParaRPr lang="ro-RO" dirty="0"/>
          </a:p>
          <a:p>
            <a:pPr lvl="1"/>
            <a:r>
              <a:rPr lang="ro-RO" dirty="0"/>
              <a:t>Redenumirea unei declarații/definiții unei variabile, constante, funcție, etc. într-un fisier (sau într-o clasă) care să reflecte mai bine scopul/utilitatea acesteia;</a:t>
            </a:r>
            <a:endParaRPr lang="en-US" dirty="0"/>
          </a:p>
          <a:p>
            <a:pPr lvl="1"/>
            <a:endParaRPr lang="ro-RO" dirty="0"/>
          </a:p>
          <a:p>
            <a:pPr lvl="1"/>
            <a:r>
              <a:rPr lang="ro-RO" dirty="0"/>
              <a:t>Pull Up/Push Down – cazuri particulare de mutare folosite în OOP pentru a evidenția deplasarea unor membrii în cadrul ierarhiei de clase (mutare într-o super clasă respectiv mutare într-o sub clasă)</a:t>
            </a:r>
          </a:p>
        </p:txBody>
      </p:sp>
    </p:spTree>
    <p:extLst>
      <p:ext uri="{BB962C8B-B14F-4D97-AF65-F5344CB8AC3E}">
        <p14:creationId xmlns:p14="http://schemas.microsoft.com/office/powerpoint/2010/main" val="206846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5226810" cy="538738"/>
          </a:xfrm>
        </p:spPr>
        <p:txBody>
          <a:bodyPr/>
          <a:lstStyle/>
          <a:p>
            <a:r>
              <a:rPr lang="ro-RO" dirty="0"/>
              <a:t>Câteva  definiții  generale  -  </a:t>
            </a:r>
            <a:r>
              <a:rPr lang="ro-RO" dirty="0">
                <a:solidFill>
                  <a:srgbClr val="FF0000"/>
                </a:solidFill>
              </a:rPr>
              <a:t>I</a:t>
            </a:r>
            <a:r>
              <a:rPr lang="ro-RO" dirty="0"/>
              <a:t>DE</a:t>
            </a:r>
            <a:endParaRPr lang="en-US" dirty="0"/>
          </a:p>
        </p:txBody>
      </p:sp>
      <p:sp>
        <p:nvSpPr>
          <p:cNvPr id="3" name="Slide Number Placeholder 2"/>
          <p:cNvSpPr>
            <a:spLocks noGrp="1"/>
          </p:cNvSpPr>
          <p:nvPr>
            <p:ph type="sldNum" sz="quarter" idx="12"/>
          </p:nvPr>
        </p:nvSpPr>
        <p:spPr/>
        <p:txBody>
          <a:bodyPr/>
          <a:lstStyle/>
          <a:p>
            <a:fld id="{B2815AF8-303F-4D00-ACAF-B87E49885EE4}" type="slidenum">
              <a:rPr lang="ro-RO" smtClean="0"/>
              <a:pPr/>
              <a:t>3</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lstStyle/>
          <a:p>
            <a:r>
              <a:rPr lang="ro-RO" dirty="0"/>
              <a:t>Integrat</a:t>
            </a:r>
            <a:r>
              <a:rPr lang="en-US" dirty="0"/>
              <a:t>:</a:t>
            </a:r>
          </a:p>
          <a:p>
            <a:pPr lvl="1"/>
            <a:r>
              <a:rPr lang="en-US" dirty="0" err="1"/>
              <a:t>Inclus</a:t>
            </a:r>
            <a:r>
              <a:rPr lang="en-US" dirty="0"/>
              <a:t>, </a:t>
            </a:r>
            <a:r>
              <a:rPr lang="ro-RO" dirty="0"/>
              <a:t>încorporat, înglobat într-un tot</a:t>
            </a:r>
          </a:p>
          <a:p>
            <a:pPr lvl="1"/>
            <a:endParaRPr lang="ro-RO" dirty="0"/>
          </a:p>
          <a:p>
            <a:pPr lvl="1"/>
            <a:r>
              <a:rPr lang="ro-RO" dirty="0"/>
              <a:t>A SE INTEGRA = A intra într-un ansamblu ca parte integrantă</a:t>
            </a:r>
            <a:r>
              <a:rPr lang="en-US" dirty="0"/>
              <a:t>;</a:t>
            </a:r>
            <a:r>
              <a:rPr lang="ro-RO" dirty="0"/>
              <a:t> a se uni cu alte elemente formând un corp integral</a:t>
            </a:r>
            <a:r>
              <a:rPr lang="en-US" dirty="0"/>
              <a:t>;</a:t>
            </a:r>
            <a:r>
              <a:rPr lang="ro-RO" dirty="0"/>
              <a:t> a se încorpora.</a:t>
            </a:r>
          </a:p>
          <a:p>
            <a:pPr lvl="1"/>
            <a:r>
              <a:rPr lang="ro-RO" dirty="0"/>
              <a:t>Din electronică = definiția </a:t>
            </a:r>
            <a:r>
              <a:rPr lang="en-US" dirty="0" err="1"/>
              <a:t>unui</a:t>
            </a:r>
            <a:r>
              <a:rPr lang="en-US" dirty="0"/>
              <a:t> Circuit</a:t>
            </a:r>
            <a:r>
              <a:rPr lang="ro-RO" dirty="0"/>
              <a:t> Integrat</a:t>
            </a:r>
            <a:r>
              <a:rPr lang="en-US" dirty="0"/>
              <a:t>: </a:t>
            </a:r>
            <a:r>
              <a:rPr lang="ro-RO" dirty="0"/>
              <a:t>Microcircuit în care un număr de elemente de circuit sunt asociate inseparabil și interconectate electric astfel încât, pentru specificare, testare, întreținere și vânzare, formează un </a:t>
            </a:r>
            <a:r>
              <a:rPr lang="ro-RO" b="1" dirty="0"/>
              <a:t>tot indivizibil.</a:t>
            </a:r>
            <a:endParaRPr lang="en-US" dirty="0"/>
          </a:p>
        </p:txBody>
      </p:sp>
    </p:spTree>
    <p:extLst>
      <p:ext uri="{BB962C8B-B14F-4D97-AF65-F5344CB8AC3E}">
        <p14:creationId xmlns:p14="http://schemas.microsoft.com/office/powerpoint/2010/main" val="144999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486400" cy="538738"/>
          </a:xfrm>
        </p:spPr>
        <p:txBody>
          <a:bodyPr/>
          <a:lstStyle/>
          <a:p>
            <a:r>
              <a:rPr lang="en-US" dirty="0" err="1"/>
              <a:t>Meniurile</a:t>
            </a:r>
            <a:r>
              <a:rPr lang="en-US" dirty="0"/>
              <a:t>  -  Refactor  -  Rename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30</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8" name="Picture 7"/>
          <p:cNvPicPr/>
          <p:nvPr/>
        </p:nvPicPr>
        <p:blipFill>
          <a:blip r:embed="rId4"/>
          <a:stretch/>
        </p:blipFill>
        <p:spPr>
          <a:xfrm>
            <a:off x="2998167" y="863086"/>
            <a:ext cx="7910680" cy="5906073"/>
          </a:xfrm>
          <a:prstGeom prst="rect">
            <a:avLst/>
          </a:prstGeom>
          <a:ln>
            <a:noFill/>
          </a:ln>
        </p:spPr>
      </p:pic>
    </p:spTree>
    <p:extLst>
      <p:ext uri="{BB962C8B-B14F-4D97-AF65-F5344CB8AC3E}">
        <p14:creationId xmlns:p14="http://schemas.microsoft.com/office/powerpoint/2010/main" val="4046155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486400" cy="538738"/>
          </a:xfrm>
        </p:spPr>
        <p:txBody>
          <a:bodyPr/>
          <a:lstStyle/>
          <a:p>
            <a:r>
              <a:rPr lang="en-US" dirty="0" err="1"/>
              <a:t>Refactorizarea</a:t>
            </a:r>
            <a:r>
              <a:rPr lang="en-US" dirty="0"/>
              <a:t>  </a:t>
            </a:r>
            <a:r>
              <a:rPr lang="en-US" dirty="0" err="1"/>
              <a:t>codului</a:t>
            </a:r>
            <a:r>
              <a:rPr lang="en-US" dirty="0"/>
              <a:t>  -  </a:t>
            </a:r>
            <a:r>
              <a:rPr lang="en-US" dirty="0" err="1"/>
              <a:t>tehnici</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31</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a:bodyPr>
          <a:lstStyle/>
          <a:p>
            <a:r>
              <a:rPr lang="ro-RO" dirty="0"/>
              <a:t>Tehnici pentru „spargerea” codului în secțiuni logice distincte:</a:t>
            </a:r>
          </a:p>
          <a:p>
            <a:pPr lvl="1"/>
            <a:r>
              <a:rPr lang="ro-RO" dirty="0"/>
              <a:t>Componentizarea sau spargerea codului în unităti semantice reutilizabile reprezentate de interfete care sunt mai clare, mai bine definite și mai simplu de utilizat;</a:t>
            </a:r>
            <a:endParaRPr lang="en-US" dirty="0"/>
          </a:p>
          <a:p>
            <a:pPr lvl="1"/>
            <a:endParaRPr lang="ro-RO" dirty="0"/>
          </a:p>
          <a:p>
            <a:pPr lvl="1"/>
            <a:r>
              <a:rPr lang="ro-RO" dirty="0"/>
              <a:t>Extract class – mutarea unei părți de cod dintr-o clasă într-o clasă nouă;</a:t>
            </a:r>
            <a:endParaRPr lang="en-US" dirty="0"/>
          </a:p>
          <a:p>
            <a:pPr lvl="1"/>
            <a:endParaRPr lang="ro-RO" dirty="0"/>
          </a:p>
          <a:p>
            <a:pPr lvl="1"/>
            <a:r>
              <a:rPr lang="ro-RO" dirty="0"/>
              <a:t>Extract field/constant/function/method – extragerea unei valori (sau a unei sectiuni de cod) care se repetă într-o nouă variabilă sau funcție;</a:t>
            </a:r>
          </a:p>
        </p:txBody>
      </p:sp>
    </p:spTree>
    <p:extLst>
      <p:ext uri="{BB962C8B-B14F-4D97-AF65-F5344CB8AC3E}">
        <p14:creationId xmlns:p14="http://schemas.microsoft.com/office/powerpoint/2010/main" val="225865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7016974" cy="538738"/>
          </a:xfrm>
        </p:spPr>
        <p:txBody>
          <a:bodyPr/>
          <a:lstStyle/>
          <a:p>
            <a:r>
              <a:rPr lang="en-US" dirty="0" err="1"/>
              <a:t>Meniurile</a:t>
            </a:r>
            <a:r>
              <a:rPr lang="en-US" dirty="0"/>
              <a:t>  -  Refactor  -  Extract  Superclass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32</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5" name="Picture 4"/>
          <p:cNvPicPr>
            <a:picLocks noChangeAspect="1"/>
          </p:cNvPicPr>
          <p:nvPr/>
        </p:nvPicPr>
        <p:blipFill>
          <a:blip r:embed="rId4"/>
          <a:stretch>
            <a:fillRect/>
          </a:stretch>
        </p:blipFill>
        <p:spPr>
          <a:xfrm>
            <a:off x="3000777" y="869853"/>
            <a:ext cx="7908070" cy="5899305"/>
          </a:xfrm>
          <a:prstGeom prst="rect">
            <a:avLst/>
          </a:prstGeom>
        </p:spPr>
      </p:pic>
    </p:spTree>
    <p:extLst>
      <p:ext uri="{BB962C8B-B14F-4D97-AF65-F5344CB8AC3E}">
        <p14:creationId xmlns:p14="http://schemas.microsoft.com/office/powerpoint/2010/main" val="737188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486400" cy="538738"/>
          </a:xfrm>
        </p:spPr>
        <p:txBody>
          <a:bodyPr/>
          <a:lstStyle/>
          <a:p>
            <a:r>
              <a:rPr lang="en-US" dirty="0" err="1"/>
              <a:t>Refactorizarea</a:t>
            </a:r>
            <a:r>
              <a:rPr lang="en-US" dirty="0"/>
              <a:t>  </a:t>
            </a:r>
            <a:r>
              <a:rPr lang="en-US" dirty="0" err="1"/>
              <a:t>codului</a:t>
            </a:r>
            <a:r>
              <a:rPr lang="en-US" dirty="0"/>
              <a:t>  -  </a:t>
            </a:r>
            <a:r>
              <a:rPr lang="en-US" dirty="0" err="1"/>
              <a:t>tehnici</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33</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a:bodyPr>
          <a:lstStyle/>
          <a:p>
            <a:r>
              <a:rPr lang="ro-RO" dirty="0"/>
              <a:t>Tehnici care permit creșterea gradului de abstractizare al codului: </a:t>
            </a:r>
          </a:p>
          <a:p>
            <a:pPr lvl="1"/>
            <a:r>
              <a:rPr lang="ro-RO" b="1" dirty="0"/>
              <a:t>Encapsulate Field </a:t>
            </a:r>
            <a:r>
              <a:rPr lang="ro-RO" dirty="0"/>
              <a:t>– așa cum îi spune și numele permite încapsularea unui câmp și forțează utilizatorul să folosească accesori de tip getter și setter în locul accesării directe;</a:t>
            </a:r>
            <a:endParaRPr lang="en-US" dirty="0"/>
          </a:p>
          <a:p>
            <a:pPr lvl="1"/>
            <a:endParaRPr lang="ro-RO" dirty="0"/>
          </a:p>
          <a:p>
            <a:pPr lvl="1"/>
            <a:r>
              <a:rPr lang="ro-RO" b="1" dirty="0"/>
              <a:t>Generalize type</a:t>
            </a:r>
            <a:r>
              <a:rPr lang="ro-RO" dirty="0"/>
              <a:t> – permite, în anumite condiții schimbarea tipului de date al unui câmp cu un tip de date cu un grad de generalizare mai ridicat (de exemplu de la List la Collection);</a:t>
            </a:r>
          </a:p>
          <a:p>
            <a:pPr lvl="2"/>
            <a:r>
              <a:rPr lang="ro-RO" dirty="0"/>
              <a:t>Transformarea blocurilor conditionale în metode (aplicarea polimorfismului);</a:t>
            </a:r>
          </a:p>
          <a:p>
            <a:pPr lvl="2"/>
            <a:r>
              <a:rPr lang="ro-RO" dirty="0"/>
              <a:t>Transformarea constructorilor în Factory sau Builder methods (vezi design patterns);</a:t>
            </a:r>
          </a:p>
          <a:p>
            <a:pPr lvl="2"/>
            <a:r>
              <a:rPr lang="ro-RO" dirty="0"/>
              <a:t>Etc.</a:t>
            </a:r>
          </a:p>
        </p:txBody>
      </p:sp>
    </p:spTree>
    <p:extLst>
      <p:ext uri="{BB962C8B-B14F-4D97-AF65-F5344CB8AC3E}">
        <p14:creationId xmlns:p14="http://schemas.microsoft.com/office/powerpoint/2010/main" val="113653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6849548" cy="538738"/>
          </a:xfrm>
        </p:spPr>
        <p:txBody>
          <a:bodyPr/>
          <a:lstStyle/>
          <a:p>
            <a:r>
              <a:rPr lang="en-US" dirty="0" err="1"/>
              <a:t>Meniurile</a:t>
            </a:r>
            <a:r>
              <a:rPr lang="en-US" dirty="0"/>
              <a:t>  -  Refactor  -  Encapsulate  field</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34</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3335628" y="863087"/>
            <a:ext cx="7741318" cy="5779337"/>
          </a:xfrm>
          <a:prstGeom prst="rect">
            <a:avLst/>
          </a:prstGeom>
          <a:ln>
            <a:noFill/>
          </a:ln>
        </p:spPr>
      </p:pic>
      <p:pic>
        <p:nvPicPr>
          <p:cNvPr id="7" name="Picture 6"/>
          <p:cNvPicPr/>
          <p:nvPr/>
        </p:nvPicPr>
        <p:blipFill>
          <a:blip r:embed="rId5"/>
          <a:stretch/>
        </p:blipFill>
        <p:spPr>
          <a:xfrm>
            <a:off x="4048513" y="1745807"/>
            <a:ext cx="5948434" cy="4072672"/>
          </a:xfrm>
          <a:prstGeom prst="rect">
            <a:avLst/>
          </a:prstGeom>
          <a:ln>
            <a:noFill/>
          </a:ln>
        </p:spPr>
      </p:pic>
    </p:spTree>
    <p:extLst>
      <p:ext uri="{BB962C8B-B14F-4D97-AF65-F5344CB8AC3E}">
        <p14:creationId xmlns:p14="http://schemas.microsoft.com/office/powerpoint/2010/main" val="4261967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2895734" cy="538738"/>
          </a:xfrm>
        </p:spPr>
        <p:txBody>
          <a:bodyPr/>
          <a:lstStyle/>
          <a:p>
            <a:r>
              <a:rPr lang="en-US" dirty="0" err="1"/>
              <a:t>Meniurile</a:t>
            </a:r>
            <a:r>
              <a:rPr lang="en-US" dirty="0"/>
              <a:t>  -  Run</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35</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8" name="Picture 7"/>
          <p:cNvPicPr/>
          <p:nvPr/>
        </p:nvPicPr>
        <p:blipFill>
          <a:blip r:embed="rId4"/>
          <a:stretch/>
        </p:blipFill>
        <p:spPr>
          <a:xfrm>
            <a:off x="2743200" y="863087"/>
            <a:ext cx="7946300" cy="5932406"/>
          </a:xfrm>
          <a:prstGeom prst="rect">
            <a:avLst/>
          </a:prstGeom>
          <a:ln>
            <a:noFill/>
          </a:ln>
        </p:spPr>
      </p:pic>
    </p:spTree>
    <p:extLst>
      <p:ext uri="{BB962C8B-B14F-4D97-AF65-F5344CB8AC3E}">
        <p14:creationId xmlns:p14="http://schemas.microsoft.com/office/powerpoint/2010/main" val="1761565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6154089" cy="538738"/>
          </a:xfrm>
        </p:spPr>
        <p:txBody>
          <a:bodyPr/>
          <a:lstStyle/>
          <a:p>
            <a:r>
              <a:rPr lang="en-US" dirty="0" err="1"/>
              <a:t>Meniurile</a:t>
            </a:r>
            <a:r>
              <a:rPr lang="en-US" dirty="0"/>
              <a:t>  -  Run  -  </a:t>
            </a:r>
            <a:r>
              <a:rPr lang="en-US" dirty="0" err="1"/>
              <a:t>Meniu</a:t>
            </a:r>
            <a:r>
              <a:rPr lang="en-US" dirty="0"/>
              <a:t>  contextual</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36</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6" name="Picture 5"/>
          <p:cNvPicPr/>
          <p:nvPr/>
        </p:nvPicPr>
        <p:blipFill>
          <a:blip r:embed="rId4"/>
          <a:stretch/>
        </p:blipFill>
        <p:spPr>
          <a:xfrm>
            <a:off x="3129566" y="863087"/>
            <a:ext cx="7779281" cy="5807675"/>
          </a:xfrm>
          <a:prstGeom prst="rect">
            <a:avLst/>
          </a:prstGeom>
          <a:ln>
            <a:noFill/>
          </a:ln>
        </p:spPr>
      </p:pic>
    </p:spTree>
    <p:extLst>
      <p:ext uri="{BB962C8B-B14F-4D97-AF65-F5344CB8AC3E}">
        <p14:creationId xmlns:p14="http://schemas.microsoft.com/office/powerpoint/2010/main" val="1359809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7725312" cy="538738"/>
          </a:xfrm>
        </p:spPr>
        <p:txBody>
          <a:bodyPr/>
          <a:lstStyle/>
          <a:p>
            <a:r>
              <a:rPr lang="en-US" dirty="0" err="1"/>
              <a:t>Meniurile</a:t>
            </a:r>
            <a:r>
              <a:rPr lang="en-US" dirty="0"/>
              <a:t>  -  Project  -  Properties  -  Run  </a:t>
            </a:r>
            <a:r>
              <a:rPr lang="en-US" dirty="0" err="1"/>
              <a:t>Config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37</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979284" y="865042"/>
            <a:ext cx="7929563" cy="5919948"/>
          </a:xfrm>
          <a:prstGeom prst="rect">
            <a:avLst/>
          </a:prstGeom>
          <a:ln>
            <a:noFill/>
          </a:ln>
        </p:spPr>
      </p:pic>
      <p:pic>
        <p:nvPicPr>
          <p:cNvPr id="8" name="Picture 7"/>
          <p:cNvPicPr/>
          <p:nvPr/>
        </p:nvPicPr>
        <p:blipFill>
          <a:blip r:embed="rId5"/>
          <a:stretch/>
        </p:blipFill>
        <p:spPr>
          <a:xfrm>
            <a:off x="5150444" y="899702"/>
            <a:ext cx="5523178" cy="4021634"/>
          </a:xfrm>
          <a:prstGeom prst="rect">
            <a:avLst/>
          </a:prstGeom>
          <a:ln>
            <a:noFill/>
          </a:ln>
        </p:spPr>
      </p:pic>
    </p:spTree>
    <p:extLst>
      <p:ext uri="{BB962C8B-B14F-4D97-AF65-F5344CB8AC3E}">
        <p14:creationId xmlns:p14="http://schemas.microsoft.com/office/powerpoint/2010/main" val="2323995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256342" cy="538738"/>
          </a:xfrm>
        </p:spPr>
        <p:txBody>
          <a:bodyPr/>
          <a:lstStyle/>
          <a:p>
            <a:r>
              <a:rPr lang="en-US" dirty="0" err="1"/>
              <a:t>Meniurile</a:t>
            </a:r>
            <a:r>
              <a:rPr lang="en-US" dirty="0"/>
              <a:t>  -  Debug</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38</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sz="2000" dirty="0"/>
              <a:t>Va fi discutat în cursul „Instrumente de debug”</a:t>
            </a:r>
          </a:p>
        </p:txBody>
      </p:sp>
      <p:pic>
        <p:nvPicPr>
          <p:cNvPr id="9" name="Picture 8"/>
          <p:cNvPicPr/>
          <p:nvPr/>
        </p:nvPicPr>
        <p:blipFill>
          <a:blip r:embed="rId4"/>
          <a:stretch/>
        </p:blipFill>
        <p:spPr>
          <a:xfrm>
            <a:off x="3286124" y="1401824"/>
            <a:ext cx="7184399" cy="5363739"/>
          </a:xfrm>
          <a:prstGeom prst="rect">
            <a:avLst/>
          </a:prstGeom>
          <a:ln>
            <a:noFill/>
          </a:ln>
        </p:spPr>
      </p:pic>
    </p:spTree>
    <p:extLst>
      <p:ext uri="{BB962C8B-B14F-4D97-AF65-F5344CB8AC3E}">
        <p14:creationId xmlns:p14="http://schemas.microsoft.com/office/powerpoint/2010/main" val="1643007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256342" cy="538738"/>
          </a:xfrm>
        </p:spPr>
        <p:txBody>
          <a:bodyPr/>
          <a:lstStyle/>
          <a:p>
            <a:r>
              <a:rPr lang="en-US" dirty="0" err="1"/>
              <a:t>Meniurile</a:t>
            </a:r>
            <a:r>
              <a:rPr lang="en-US" dirty="0"/>
              <a:t>  -  Profile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39</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sz="2000" dirty="0"/>
              <a:t>Va fi discutat în cursul „Elemente de analiză a performanței programelor”</a:t>
            </a:r>
          </a:p>
        </p:txBody>
      </p:sp>
      <p:pic>
        <p:nvPicPr>
          <p:cNvPr id="8" name="Picture 7"/>
          <p:cNvPicPr/>
          <p:nvPr/>
        </p:nvPicPr>
        <p:blipFill>
          <a:blip r:embed="rId4"/>
          <a:stretch/>
        </p:blipFill>
        <p:spPr>
          <a:xfrm>
            <a:off x="3425781" y="1401825"/>
            <a:ext cx="7176782" cy="5358057"/>
          </a:xfrm>
          <a:prstGeom prst="rect">
            <a:avLst/>
          </a:prstGeom>
          <a:ln>
            <a:noFill/>
          </a:ln>
        </p:spPr>
      </p:pic>
    </p:spTree>
    <p:extLst>
      <p:ext uri="{BB962C8B-B14F-4D97-AF65-F5344CB8AC3E}">
        <p14:creationId xmlns:p14="http://schemas.microsoft.com/office/powerpoint/2010/main" val="42636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213931" cy="538738"/>
          </a:xfrm>
        </p:spPr>
        <p:txBody>
          <a:bodyPr/>
          <a:lstStyle/>
          <a:p>
            <a:r>
              <a:rPr lang="ro-RO" dirty="0"/>
              <a:t>Câteva  definiții  generale  -  I</a:t>
            </a:r>
            <a:r>
              <a:rPr lang="ro-RO" dirty="0">
                <a:solidFill>
                  <a:srgbClr val="FF0000"/>
                </a:solidFill>
              </a:rPr>
              <a:t>D</a:t>
            </a:r>
            <a:r>
              <a:rPr lang="ro-RO" dirty="0"/>
              <a:t>E</a:t>
            </a:r>
            <a:endParaRPr lang="en-US" dirty="0"/>
          </a:p>
        </p:txBody>
      </p:sp>
      <p:sp>
        <p:nvSpPr>
          <p:cNvPr id="3" name="Slide Number Placeholder 2"/>
          <p:cNvSpPr>
            <a:spLocks noGrp="1"/>
          </p:cNvSpPr>
          <p:nvPr>
            <p:ph type="sldNum" sz="quarter" idx="12"/>
          </p:nvPr>
        </p:nvSpPr>
        <p:spPr/>
        <p:txBody>
          <a:bodyPr/>
          <a:lstStyle/>
          <a:p>
            <a:fld id="{B2815AF8-303F-4D00-ACAF-B87E49885EE4}" type="slidenum">
              <a:rPr lang="ro-RO" smtClean="0"/>
              <a:pPr/>
              <a:t>4</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lstStyle/>
          <a:p>
            <a:r>
              <a:rPr lang="ro-RO" dirty="0"/>
              <a:t>Dezvoltare</a:t>
            </a:r>
            <a:r>
              <a:rPr lang="en-US" dirty="0"/>
              <a:t>:</a:t>
            </a:r>
            <a:endParaRPr lang="ro-RO" dirty="0"/>
          </a:p>
          <a:p>
            <a:pPr marL="914400" lvl="1" indent="-457200">
              <a:buFont typeface="+mj-lt"/>
              <a:buAutoNum type="arabicPeriod"/>
            </a:pPr>
            <a:r>
              <a:rPr lang="ro-RO" dirty="0"/>
              <a:t>Refl. (Despre materie, fenomene) A trece prin diferite faze progresive, spre o treaptă superioară; a evolua, a se transforma: A se extinde dobândind proporții, însemnătate, forță; a crește, a se mări.</a:t>
            </a:r>
          </a:p>
          <a:p>
            <a:pPr marL="914400" lvl="1" indent="-457200">
              <a:buFont typeface="+mj-lt"/>
              <a:buAutoNum type="arabicPeriod"/>
            </a:pPr>
            <a:r>
              <a:rPr lang="ro-RO" dirty="0"/>
              <a:t>Tranz. A amplifica în mod creator (o doctrină, o teorie, o idee), a completa cu idei, cu informații noi.</a:t>
            </a:r>
          </a:p>
          <a:p>
            <a:pPr marL="914400" lvl="1" indent="-457200">
              <a:buFont typeface="+mj-lt"/>
              <a:buAutoNum type="arabicPeriod"/>
            </a:pPr>
            <a:r>
              <a:rPr lang="ro-RO" dirty="0"/>
              <a:t>Tranz. A expune amănunțit; a desfășura.</a:t>
            </a:r>
          </a:p>
          <a:p>
            <a:pPr marL="914400" lvl="1" indent="-457200">
              <a:buFont typeface="+mj-lt"/>
              <a:buAutoNum type="arabicPeriod"/>
            </a:pPr>
            <a:r>
              <a:rPr lang="ro-RO" dirty="0"/>
              <a:t>Tranz. A produce, a degaja.</a:t>
            </a:r>
          </a:p>
        </p:txBody>
      </p:sp>
    </p:spTree>
    <p:extLst>
      <p:ext uri="{BB962C8B-B14F-4D97-AF65-F5344CB8AC3E}">
        <p14:creationId xmlns:p14="http://schemas.microsoft.com/office/powerpoint/2010/main" val="3783726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256342" cy="538738"/>
          </a:xfrm>
        </p:spPr>
        <p:txBody>
          <a:bodyPr/>
          <a:lstStyle/>
          <a:p>
            <a:r>
              <a:rPr lang="en-US" dirty="0" err="1"/>
              <a:t>Meniurile</a:t>
            </a:r>
            <a:r>
              <a:rPr lang="en-US" dirty="0"/>
              <a:t>  -  Team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40</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a:xfrm>
            <a:off x="542925" y="863087"/>
            <a:ext cx="11132004" cy="4565196"/>
          </a:xfrm>
        </p:spPr>
        <p:txBody>
          <a:bodyPr>
            <a:normAutofit/>
          </a:bodyPr>
          <a:lstStyle/>
          <a:p>
            <a:r>
              <a:rPr lang="ro-RO" sz="2000" dirty="0"/>
              <a:t>Va fi discutat în cursul „Introducere în Source Control”</a:t>
            </a:r>
          </a:p>
        </p:txBody>
      </p:sp>
      <p:pic>
        <p:nvPicPr>
          <p:cNvPr id="5" name="Picture 4"/>
          <p:cNvPicPr>
            <a:picLocks noChangeAspect="1"/>
          </p:cNvPicPr>
          <p:nvPr/>
        </p:nvPicPr>
        <p:blipFill>
          <a:blip r:embed="rId4"/>
          <a:stretch>
            <a:fillRect/>
          </a:stretch>
        </p:blipFill>
        <p:spPr>
          <a:xfrm>
            <a:off x="3563421" y="1399708"/>
            <a:ext cx="7193360" cy="5369451"/>
          </a:xfrm>
          <a:prstGeom prst="rect">
            <a:avLst/>
          </a:prstGeom>
        </p:spPr>
      </p:pic>
    </p:spTree>
    <p:extLst>
      <p:ext uri="{BB962C8B-B14F-4D97-AF65-F5344CB8AC3E}">
        <p14:creationId xmlns:p14="http://schemas.microsoft.com/office/powerpoint/2010/main" val="85163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076038" cy="538738"/>
          </a:xfrm>
        </p:spPr>
        <p:txBody>
          <a:bodyPr/>
          <a:lstStyle/>
          <a:p>
            <a:r>
              <a:rPr lang="en-US" dirty="0" err="1"/>
              <a:t>Meniurile</a:t>
            </a:r>
            <a:r>
              <a:rPr lang="en-US" dirty="0"/>
              <a:t>  -  Tools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41</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620778" y="863087"/>
            <a:ext cx="7823987" cy="5841237"/>
          </a:xfrm>
          <a:prstGeom prst="rect">
            <a:avLst/>
          </a:prstGeom>
          <a:ln>
            <a:noFill/>
          </a:ln>
        </p:spPr>
      </p:pic>
    </p:spTree>
    <p:extLst>
      <p:ext uri="{BB962C8B-B14F-4D97-AF65-F5344CB8AC3E}">
        <p14:creationId xmlns:p14="http://schemas.microsoft.com/office/powerpoint/2010/main" val="1887291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4557109" cy="538738"/>
          </a:xfrm>
        </p:spPr>
        <p:txBody>
          <a:bodyPr/>
          <a:lstStyle/>
          <a:p>
            <a:r>
              <a:rPr lang="en-US" dirty="0" err="1"/>
              <a:t>Meniurile</a:t>
            </a:r>
            <a:r>
              <a:rPr lang="en-US" dirty="0"/>
              <a:t>  -  Tools  -  Plugins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42</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862654" y="863087"/>
            <a:ext cx="7909276" cy="5904913"/>
          </a:xfrm>
          <a:prstGeom prst="rect">
            <a:avLst/>
          </a:prstGeom>
          <a:ln>
            <a:noFill/>
          </a:ln>
        </p:spPr>
      </p:pic>
      <p:pic>
        <p:nvPicPr>
          <p:cNvPr id="8" name="Picture 7"/>
          <p:cNvPicPr/>
          <p:nvPr/>
        </p:nvPicPr>
        <p:blipFill>
          <a:blip r:embed="rId5"/>
          <a:stretch/>
        </p:blipFill>
        <p:spPr>
          <a:xfrm>
            <a:off x="2818666" y="1139143"/>
            <a:ext cx="7977744" cy="5010738"/>
          </a:xfrm>
          <a:prstGeom prst="rect">
            <a:avLst/>
          </a:prstGeom>
          <a:ln>
            <a:noFill/>
          </a:ln>
        </p:spPr>
      </p:pic>
    </p:spTree>
    <p:extLst>
      <p:ext uri="{BB962C8B-B14F-4D97-AF65-F5344CB8AC3E}">
        <p14:creationId xmlns:p14="http://schemas.microsoft.com/office/powerpoint/2010/main" val="3877492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4724534" cy="538738"/>
          </a:xfrm>
        </p:spPr>
        <p:txBody>
          <a:bodyPr/>
          <a:lstStyle/>
          <a:p>
            <a:r>
              <a:rPr lang="en-US" dirty="0" err="1"/>
              <a:t>Meniurile</a:t>
            </a:r>
            <a:r>
              <a:rPr lang="en-US" dirty="0"/>
              <a:t>  -  Tools  -  Options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43</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704015" y="847135"/>
            <a:ext cx="7933934" cy="5923454"/>
          </a:xfrm>
          <a:prstGeom prst="rect">
            <a:avLst/>
          </a:prstGeom>
          <a:ln>
            <a:noFill/>
          </a:ln>
        </p:spPr>
      </p:pic>
    </p:spTree>
    <p:extLst>
      <p:ext uri="{BB962C8B-B14F-4D97-AF65-F5344CB8AC3E}">
        <p14:creationId xmlns:p14="http://schemas.microsoft.com/office/powerpoint/2010/main" val="208137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3629830" cy="538738"/>
          </a:xfrm>
        </p:spPr>
        <p:txBody>
          <a:bodyPr/>
          <a:lstStyle/>
          <a:p>
            <a:r>
              <a:rPr lang="en-US" dirty="0" err="1"/>
              <a:t>Meniurile</a:t>
            </a:r>
            <a:r>
              <a:rPr lang="en-US" dirty="0"/>
              <a:t>  -  Window</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44</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601141" y="857608"/>
            <a:ext cx="8204234" cy="5895183"/>
          </a:xfrm>
          <a:prstGeom prst="rect">
            <a:avLst/>
          </a:prstGeom>
          <a:ln>
            <a:noFill/>
          </a:ln>
        </p:spPr>
      </p:pic>
    </p:spTree>
    <p:extLst>
      <p:ext uri="{BB962C8B-B14F-4D97-AF65-F5344CB8AC3E}">
        <p14:creationId xmlns:p14="http://schemas.microsoft.com/office/powerpoint/2010/main" val="33847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2960129" cy="538738"/>
          </a:xfrm>
        </p:spPr>
        <p:txBody>
          <a:bodyPr/>
          <a:lstStyle/>
          <a:p>
            <a:r>
              <a:rPr lang="en-US" dirty="0" err="1"/>
              <a:t>Meniurile</a:t>
            </a:r>
            <a:r>
              <a:rPr lang="en-US" dirty="0"/>
              <a:t>  -  Help</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45</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pic>
        <p:nvPicPr>
          <p:cNvPr id="7" name="Picture 6"/>
          <p:cNvPicPr/>
          <p:nvPr/>
        </p:nvPicPr>
        <p:blipFill>
          <a:blip r:embed="rId4"/>
          <a:stretch/>
        </p:blipFill>
        <p:spPr>
          <a:xfrm>
            <a:off x="2408349" y="863087"/>
            <a:ext cx="8255500" cy="5932243"/>
          </a:xfrm>
          <a:prstGeom prst="rect">
            <a:avLst/>
          </a:prstGeom>
          <a:ln>
            <a:noFill/>
          </a:ln>
        </p:spPr>
      </p:pic>
      <p:pic>
        <p:nvPicPr>
          <p:cNvPr id="8" name="Picture 7"/>
          <p:cNvPicPr/>
          <p:nvPr/>
        </p:nvPicPr>
        <p:blipFill>
          <a:blip r:embed="rId5"/>
          <a:stretch/>
        </p:blipFill>
        <p:spPr>
          <a:xfrm>
            <a:off x="3313621" y="2489599"/>
            <a:ext cx="6283548" cy="4154892"/>
          </a:xfrm>
          <a:prstGeom prst="rect">
            <a:avLst/>
          </a:prstGeom>
          <a:ln>
            <a:noFill/>
          </a:ln>
        </p:spPr>
      </p:pic>
    </p:spTree>
    <p:extLst>
      <p:ext uri="{BB962C8B-B14F-4D97-AF65-F5344CB8AC3E}">
        <p14:creationId xmlns:p14="http://schemas.microsoft.com/office/powerpoint/2010/main" val="4143455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2621515" cy="538738"/>
          </a:xfrm>
        </p:spPr>
        <p:txBody>
          <a:bodyPr/>
          <a:lstStyle/>
          <a:p>
            <a:r>
              <a:rPr lang="en-US" dirty="0"/>
              <a:t>That’s all folks!</a:t>
            </a:r>
          </a:p>
        </p:txBody>
      </p:sp>
      <p:sp>
        <p:nvSpPr>
          <p:cNvPr id="3" name="Slide Number Placeholder 2"/>
          <p:cNvSpPr>
            <a:spLocks noGrp="1"/>
          </p:cNvSpPr>
          <p:nvPr>
            <p:ph type="sldNum" sz="quarter" idx="12"/>
          </p:nvPr>
        </p:nvSpPr>
        <p:spPr/>
        <p:txBody>
          <a:bodyPr/>
          <a:lstStyle/>
          <a:p>
            <a:fld id="{B2815AF8-303F-4D00-ACAF-B87E49885EE4}" type="slidenum">
              <a:rPr lang="ro-RO" smtClean="0"/>
              <a:pPr/>
              <a:t>46</a:t>
            </a:fld>
            <a:endParaRPr lang="ro-RO"/>
          </a:p>
        </p:txBody>
      </p:sp>
      <p:sp>
        <p:nvSpPr>
          <p:cNvPr id="4" name="Footer Placeholder 3"/>
          <p:cNvSpPr>
            <a:spLocks noGrp="1"/>
          </p:cNvSpPr>
          <p:nvPr>
            <p:ph type="ftr" sz="quarter" idx="11"/>
          </p:nvPr>
        </p:nvSpPr>
        <p:spPr/>
        <p:txBody>
          <a:bodyPr/>
          <a:lstStyle/>
          <a:p>
            <a:r>
              <a:rPr lang="en-US" dirty="0"/>
              <a:t>GEMINI  SOLUTIONS  -  IDE</a:t>
            </a:r>
          </a:p>
        </p:txBody>
      </p:sp>
    </p:spTree>
    <p:extLst>
      <p:ext uri="{BB962C8B-B14F-4D97-AF65-F5344CB8AC3E}">
        <p14:creationId xmlns:p14="http://schemas.microsoft.com/office/powerpoint/2010/main" val="31828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213931" cy="538738"/>
          </a:xfrm>
        </p:spPr>
        <p:txBody>
          <a:bodyPr/>
          <a:lstStyle/>
          <a:p>
            <a:r>
              <a:rPr lang="ro-RO" dirty="0"/>
              <a:t>Câteva  definiții  generale  -  ID</a:t>
            </a:r>
            <a:r>
              <a:rPr lang="ro-RO" dirty="0">
                <a:solidFill>
                  <a:srgbClr val="FF0000"/>
                </a:solidFill>
              </a:rPr>
              <a:t>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5</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lstStyle/>
          <a:p>
            <a:r>
              <a:rPr lang="ro-RO" dirty="0"/>
              <a:t>Mediu</a:t>
            </a:r>
            <a:r>
              <a:rPr lang="en-US" dirty="0"/>
              <a:t>:</a:t>
            </a:r>
            <a:endParaRPr lang="ro-RO" dirty="0"/>
          </a:p>
          <a:p>
            <a:pPr lvl="1"/>
            <a:r>
              <a:rPr lang="ro-RO" dirty="0"/>
              <a:t>Natura, </a:t>
            </a:r>
            <a:r>
              <a:rPr lang="ro-RO" b="1" dirty="0"/>
              <a:t>spațiul înconjurător</a:t>
            </a:r>
            <a:r>
              <a:rPr lang="ro-RO" dirty="0"/>
              <a:t> în care se află o ființă, un lucru, etc.</a:t>
            </a:r>
          </a:p>
          <a:p>
            <a:pPr lvl="1"/>
            <a:endParaRPr lang="ro-RO" dirty="0"/>
          </a:p>
          <a:p>
            <a:pPr lvl="1"/>
            <a:r>
              <a:rPr lang="ro-RO" dirty="0"/>
              <a:t>Spațiu material în care se află un corp sau în care se desfășoară un fenomen fizic;</a:t>
            </a:r>
          </a:p>
          <a:p>
            <a:pPr lvl="1"/>
            <a:endParaRPr lang="ro-RO" dirty="0"/>
          </a:p>
          <a:p>
            <a:pPr lvl="1"/>
            <a:r>
              <a:rPr lang="ro-RO" dirty="0"/>
              <a:t>Sinonime: </a:t>
            </a:r>
            <a:r>
              <a:rPr lang="ro-RO" b="1" dirty="0"/>
              <a:t>ambianță</a:t>
            </a:r>
            <a:r>
              <a:rPr lang="ro-RO" dirty="0"/>
              <a:t>, anturaj, cadru, cerc, sferă, societate, (înv.) mijloc, (fig.) atmosferă, climat. (În ce </a:t>
            </a:r>
            <a:r>
              <a:rPr lang="en-US" dirty="0"/>
              <a:t>~ </a:t>
            </a:r>
            <a:r>
              <a:rPr lang="ro-RO" dirty="0"/>
              <a:t>se învârte?), cale, chip, fel, formă, manieră, metodă, mod, modalitate, posibilitate, procedare, procedeu, procedură, putință, </a:t>
            </a:r>
            <a:r>
              <a:rPr lang="ro-RO" b="1" dirty="0"/>
              <a:t>sistem</a:t>
            </a:r>
            <a:r>
              <a:rPr lang="ro-RO" dirty="0"/>
              <a:t>.</a:t>
            </a:r>
          </a:p>
        </p:txBody>
      </p:sp>
    </p:spTree>
    <p:extLst>
      <p:ext uri="{BB962C8B-B14F-4D97-AF65-F5344CB8AC3E}">
        <p14:creationId xmlns:p14="http://schemas.microsoft.com/office/powerpoint/2010/main" val="906829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5" y="324349"/>
            <a:ext cx="5239689" cy="538738"/>
          </a:xfrm>
        </p:spPr>
        <p:txBody>
          <a:bodyPr/>
          <a:lstStyle/>
          <a:p>
            <a:r>
              <a:rPr lang="ro-RO" dirty="0"/>
              <a:t>O  posibilă  definiție  a  unui  IDE</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6</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85000" lnSpcReduction="10000"/>
          </a:bodyPr>
          <a:lstStyle/>
          <a:p>
            <a:r>
              <a:rPr lang="ro-RO" dirty="0"/>
              <a:t>(E – categoria) Un IDE reprezintă </a:t>
            </a:r>
            <a:r>
              <a:rPr lang="ro-RO" b="1" dirty="0"/>
              <a:t>un sistem software</a:t>
            </a:r>
            <a:r>
              <a:rPr lang="ro-RO" dirty="0"/>
              <a:t> proiectat special pentru a oferi un cadru de lucru specific realizării altor aplicații software.</a:t>
            </a:r>
          </a:p>
          <a:p>
            <a:endParaRPr lang="ro-RO" dirty="0"/>
          </a:p>
          <a:p>
            <a:r>
              <a:rPr lang="ro-RO" dirty="0"/>
              <a:t>(I – structura) </a:t>
            </a:r>
            <a:r>
              <a:rPr lang="ro-RO" b="1" dirty="0"/>
              <a:t>Componentele acestui sistem </a:t>
            </a:r>
            <a:r>
              <a:rPr lang="ro-RO" dirty="0"/>
              <a:t>software </a:t>
            </a:r>
            <a:r>
              <a:rPr lang="ro-RO" b="1" dirty="0"/>
              <a:t> sunt proiectate special și interconectate </a:t>
            </a:r>
            <a:r>
              <a:rPr lang="ro-RO" dirty="0"/>
              <a:t>între ele astfel încât </a:t>
            </a:r>
            <a:r>
              <a:rPr lang="ro-RO" b="1" dirty="0"/>
              <a:t>formează un tot indivizibil </a:t>
            </a:r>
            <a:r>
              <a:rPr lang="ro-RO" dirty="0"/>
              <a:t>în vederea realizării funcției pentru care au fost gândite și anume:</a:t>
            </a:r>
          </a:p>
          <a:p>
            <a:endParaRPr lang="ro-RO" dirty="0"/>
          </a:p>
          <a:p>
            <a:r>
              <a:rPr lang="ro-RO" dirty="0"/>
              <a:t>(D – funcția) </a:t>
            </a:r>
            <a:r>
              <a:rPr lang="ro-RO" b="1" dirty="0"/>
              <a:t>Funcția este</a:t>
            </a:r>
            <a:r>
              <a:rPr lang="ro-RO" dirty="0"/>
              <a:t> aceea </a:t>
            </a:r>
            <a:r>
              <a:rPr lang="ro-RO" b="1" dirty="0"/>
              <a:t>de a crea și de a trece o altă aplicație software</a:t>
            </a:r>
            <a:r>
              <a:rPr lang="ro-RO" dirty="0"/>
              <a:t> prin diferite faze progresive </a:t>
            </a:r>
            <a:r>
              <a:rPr lang="ro-RO" b="1" dirty="0"/>
              <a:t>de la </a:t>
            </a:r>
            <a:r>
              <a:rPr lang="ro-RO" dirty="0"/>
              <a:t>o treaptă inițială – cea de </a:t>
            </a:r>
            <a:r>
              <a:rPr lang="ro-RO" b="1" dirty="0"/>
              <a:t>idee – spre</a:t>
            </a:r>
            <a:r>
              <a:rPr lang="ro-RO" dirty="0"/>
              <a:t> o treaptă superioară – cea de </a:t>
            </a:r>
            <a:r>
              <a:rPr lang="ro-RO" b="1" dirty="0"/>
              <a:t>produs;</a:t>
            </a:r>
            <a:endParaRPr lang="ro-RO" dirty="0"/>
          </a:p>
        </p:txBody>
      </p:sp>
    </p:spTree>
    <p:extLst>
      <p:ext uri="{BB962C8B-B14F-4D97-AF65-F5344CB8AC3E}">
        <p14:creationId xmlns:p14="http://schemas.microsoft.com/office/powerpoint/2010/main" val="153479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2187396" cy="538738"/>
          </a:xfrm>
        </p:spPr>
        <p:txBody>
          <a:bodyPr/>
          <a:lstStyle/>
          <a:p>
            <a:r>
              <a:rPr lang="ro-RO" dirty="0"/>
              <a:t>Scurt  istoric</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7</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92500" lnSpcReduction="20000"/>
          </a:bodyPr>
          <a:lstStyle/>
          <a:p>
            <a:r>
              <a:rPr lang="ro-RO" dirty="0"/>
              <a:t>1 Mai 1964 e pus în funcțiune primul sistem care folosește DTSS (Dartmouth Time-Sharing System). Acesta e considerat și primul IDE bazat pe comenzi.</a:t>
            </a:r>
          </a:p>
          <a:p>
            <a:endParaRPr lang="ro-RO" dirty="0"/>
          </a:p>
          <a:p>
            <a:r>
              <a:rPr lang="ro-RO" dirty="0"/>
              <a:t>1975 apare Maestro – primul IDE gîndit special pentru dezvoltarea de software folosind un terminal text;</a:t>
            </a:r>
          </a:p>
          <a:p>
            <a:endParaRPr lang="ro-RO" dirty="0"/>
          </a:p>
          <a:p>
            <a:r>
              <a:rPr lang="ro-RO" dirty="0"/>
              <a:t>Anii </a:t>
            </a:r>
            <a:r>
              <a:rPr lang="en-US" dirty="0"/>
              <a:t>’</a:t>
            </a:r>
            <a:r>
              <a:rPr lang="ro-RO" dirty="0"/>
              <a:t>80 sunt dominați de IDE-urile în mod text. Dintre acestea se disting cele de la Borland (seria Turbo: Turbo Pascal, Turbo C/C++) și Microsoft (seria Quick: Quick Basic, Quick Pascal, Quick C, etc.)</a:t>
            </a:r>
          </a:p>
        </p:txBody>
      </p:sp>
    </p:spTree>
    <p:extLst>
      <p:ext uri="{BB962C8B-B14F-4D97-AF65-F5344CB8AC3E}">
        <p14:creationId xmlns:p14="http://schemas.microsoft.com/office/powerpoint/2010/main" val="2779148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2187396" cy="538738"/>
          </a:xfrm>
        </p:spPr>
        <p:txBody>
          <a:bodyPr/>
          <a:lstStyle/>
          <a:p>
            <a:r>
              <a:rPr lang="ro-RO" dirty="0"/>
              <a:t>Scurt  istoric</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8</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a:bodyPr>
          <a:lstStyle/>
          <a:p>
            <a:endParaRPr lang="ro-RO" dirty="0"/>
          </a:p>
        </p:txBody>
      </p:sp>
      <p:pic>
        <p:nvPicPr>
          <p:cNvPr id="6" name="Picture 5"/>
          <p:cNvPicPr/>
          <p:nvPr/>
        </p:nvPicPr>
        <p:blipFill>
          <a:blip r:embed="rId4"/>
          <a:stretch/>
        </p:blipFill>
        <p:spPr>
          <a:xfrm>
            <a:off x="542925" y="953788"/>
            <a:ext cx="4787640" cy="2448000"/>
          </a:xfrm>
          <a:prstGeom prst="rect">
            <a:avLst/>
          </a:prstGeom>
          <a:ln>
            <a:noFill/>
          </a:ln>
        </p:spPr>
      </p:pic>
      <p:pic>
        <p:nvPicPr>
          <p:cNvPr id="8" name="Picture 7"/>
          <p:cNvPicPr/>
          <p:nvPr/>
        </p:nvPicPr>
        <p:blipFill>
          <a:blip r:embed="rId5"/>
          <a:stretch/>
        </p:blipFill>
        <p:spPr>
          <a:xfrm>
            <a:off x="572085" y="3516628"/>
            <a:ext cx="4758120" cy="2848680"/>
          </a:xfrm>
          <a:prstGeom prst="rect">
            <a:avLst/>
          </a:prstGeom>
          <a:ln>
            <a:noFill/>
          </a:ln>
        </p:spPr>
      </p:pic>
      <p:pic>
        <p:nvPicPr>
          <p:cNvPr id="9" name="Picture 8"/>
          <p:cNvPicPr/>
          <p:nvPr/>
        </p:nvPicPr>
        <p:blipFill>
          <a:blip r:embed="rId6"/>
          <a:stretch/>
        </p:blipFill>
        <p:spPr>
          <a:xfrm>
            <a:off x="5474205" y="1633468"/>
            <a:ext cx="6095880" cy="4000320"/>
          </a:xfrm>
          <a:prstGeom prst="rect">
            <a:avLst/>
          </a:prstGeom>
          <a:ln>
            <a:noFill/>
          </a:ln>
        </p:spPr>
      </p:pic>
    </p:spTree>
    <p:extLst>
      <p:ext uri="{BB962C8B-B14F-4D97-AF65-F5344CB8AC3E}">
        <p14:creationId xmlns:p14="http://schemas.microsoft.com/office/powerpoint/2010/main" val="361967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extLst>
              <a:ext uri="{28A0092B-C50C-407E-A947-70E740481C1C}">
                <a14:useLocalDpi xmlns:a14="http://schemas.microsoft.com/office/drawing/2010/main"/>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2926" y="324349"/>
            <a:ext cx="2187396" cy="538738"/>
          </a:xfrm>
        </p:spPr>
        <p:txBody>
          <a:bodyPr/>
          <a:lstStyle/>
          <a:p>
            <a:r>
              <a:rPr lang="ro-RO" dirty="0"/>
              <a:t>Scurt  istoric</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B2815AF8-303F-4D00-ACAF-B87E49885EE4}" type="slidenum">
              <a:rPr lang="ro-RO" smtClean="0"/>
              <a:pPr/>
              <a:t>9</a:t>
            </a:fld>
            <a:endParaRPr lang="ro-RO" dirty="0"/>
          </a:p>
        </p:txBody>
      </p:sp>
      <p:sp>
        <p:nvSpPr>
          <p:cNvPr id="4" name="Footer Placeholder 3"/>
          <p:cNvSpPr>
            <a:spLocks noGrp="1"/>
          </p:cNvSpPr>
          <p:nvPr>
            <p:ph type="ftr" sz="quarter" idx="11"/>
          </p:nvPr>
        </p:nvSpPr>
        <p:spPr>
          <a:xfrm>
            <a:off x="542925" y="6404034"/>
            <a:ext cx="5486400" cy="365125"/>
          </a:xfrm>
        </p:spPr>
        <p:txBody>
          <a:bodyPr/>
          <a:lstStyle/>
          <a:p>
            <a:r>
              <a:rPr lang="en-US" dirty="0"/>
              <a:t>GEMINI  SOLUTIONS  -  </a:t>
            </a:r>
            <a:r>
              <a:rPr lang="ro-RO" dirty="0"/>
              <a:t>IDE</a:t>
            </a:r>
            <a:endParaRPr lang="en-US" dirty="0"/>
          </a:p>
        </p:txBody>
      </p:sp>
      <p:sp>
        <p:nvSpPr>
          <p:cNvPr id="7" name="Content Placeholder 6"/>
          <p:cNvSpPr>
            <a:spLocks noGrp="1"/>
          </p:cNvSpPr>
          <p:nvPr>
            <p:ph idx="1"/>
          </p:nvPr>
        </p:nvSpPr>
        <p:spPr/>
        <p:txBody>
          <a:bodyPr>
            <a:normAutofit fontScale="92500" lnSpcReduction="20000"/>
          </a:bodyPr>
          <a:lstStyle/>
          <a:p>
            <a:r>
              <a:rPr lang="ro-RO" dirty="0"/>
              <a:t>Anii </a:t>
            </a:r>
            <a:r>
              <a:rPr lang="en-US" dirty="0"/>
              <a:t>’90</a:t>
            </a:r>
            <a:r>
              <a:rPr lang="ro-RO" dirty="0"/>
              <a:t> sunt marcați de trecerea la interfețele graficeȘ</a:t>
            </a:r>
          </a:p>
          <a:p>
            <a:pPr lvl="1"/>
            <a:r>
              <a:rPr lang="ro-RO" dirty="0"/>
              <a:t>În anul 1990 apare primul IDE modular, bazat pe plug-in-uri: HP SoftBench;</a:t>
            </a:r>
          </a:p>
          <a:p>
            <a:pPr lvl="1"/>
            <a:r>
              <a:rPr lang="ro-RO" dirty="0"/>
              <a:t>Integrarea mai multor limbaje de programare într-un singur ecosistem și în paralel portarea acestora pe platforme hardware/software diferite;</a:t>
            </a:r>
          </a:p>
          <a:p>
            <a:pPr lvl="1"/>
            <a:r>
              <a:rPr lang="ro-RO" dirty="0"/>
              <a:t>Adăugarea de componente RAD cum ar fi GUI-builder-ele în cadrul IDE-urilor</a:t>
            </a:r>
          </a:p>
          <a:p>
            <a:pPr lvl="2"/>
            <a:r>
              <a:rPr lang="ro-RO" dirty="0"/>
              <a:t>Microsoft Visual Studio: BASIC, C/C++, JAVA, C#, etc. (1995 – prezent);</a:t>
            </a:r>
          </a:p>
          <a:p>
            <a:pPr lvl="2"/>
            <a:r>
              <a:rPr lang="ro-RO" dirty="0"/>
              <a:t>IBM VisualAge: BASIC, COBOL, C/C++ Java, Smalltalk (198x – 2011) – rulează în peste 10 platforme harware/software diferite;</a:t>
            </a:r>
          </a:p>
          <a:p>
            <a:pPr lvl="2"/>
            <a:r>
              <a:rPr lang="ro-RO" dirty="0"/>
              <a:t>Borland/Inprise/Embarcadero- RAD Studio;</a:t>
            </a:r>
          </a:p>
          <a:p>
            <a:pPr lvl="2"/>
            <a:r>
              <a:rPr lang="ro-RO" dirty="0"/>
              <a:t>Metrowerks/Motorola/Freescale – CodeWarrior;</a:t>
            </a:r>
          </a:p>
          <a:p>
            <a:pPr lvl="2"/>
            <a:r>
              <a:rPr lang="ro-RO" dirty="0"/>
              <a:t>PowerSoft/Sybase – Watcom;</a:t>
            </a:r>
          </a:p>
        </p:txBody>
      </p:sp>
    </p:spTree>
    <p:extLst>
      <p:ext uri="{BB962C8B-B14F-4D97-AF65-F5344CB8AC3E}">
        <p14:creationId xmlns:p14="http://schemas.microsoft.com/office/powerpoint/2010/main" val="4177095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defRPr sz="1200" dirty="0" smtClean="0">
            <a:latin typeface="Lato" panose="020F0502020204030203" pitchFamily="34" charset="-1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11409</TotalTime>
  <Words>4187</Words>
  <Application>Microsoft Macintosh PowerPoint</Application>
  <PresentationFormat>Widescreen</PresentationFormat>
  <Paragraphs>441</Paragraphs>
  <Slides>46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Symbol</vt:lpstr>
      <vt:lpstr>Lato</vt:lpstr>
      <vt:lpstr>Lato Black</vt:lpstr>
      <vt:lpstr>Calibri</vt:lpstr>
      <vt:lpstr>Arial</vt:lpstr>
      <vt:lpstr>Wingdings</vt:lpstr>
      <vt:lpstr>Office Theme</vt:lpstr>
      <vt:lpstr>Medii  integrate  de  dezvoltare  (IDE)</vt:lpstr>
      <vt:lpstr>PARTEA  I Definiție  și  scurt  istoric</vt:lpstr>
      <vt:lpstr>Câteva  definiții  generale  -  IDE</vt:lpstr>
      <vt:lpstr>Câteva  definiții  generale  -  IDE</vt:lpstr>
      <vt:lpstr>Câteva  definiții  generale  -  IDE</vt:lpstr>
      <vt:lpstr>O  posibilă  definiție  a  unui  IDE</vt:lpstr>
      <vt:lpstr>Scurt  istoric</vt:lpstr>
      <vt:lpstr>Scurt  istoric</vt:lpstr>
      <vt:lpstr>Scurt  istoric</vt:lpstr>
      <vt:lpstr>Scurt  istoric</vt:lpstr>
      <vt:lpstr>Scurt  istoric</vt:lpstr>
      <vt:lpstr>PARTEA  II Prezentarea generală a componentelor unui IDE</vt:lpstr>
      <vt:lpstr>Principalele  secțiuni  ale  unui  IDE  -  Eclipse</vt:lpstr>
      <vt:lpstr>Principalele  secțiuni  ale  unui  IDE  -  NetBeans</vt:lpstr>
      <vt:lpstr>Meniurile  -  lucrul  cu  fișierele  și  proiectele</vt:lpstr>
      <vt:lpstr>Meniuri  contextuale  pt.  lucrul  cu  fișiere</vt:lpstr>
      <vt:lpstr>Lucrul  cu  fișierele  (continuare)</vt:lpstr>
      <vt:lpstr>Meniurile  -  Editarea</vt:lpstr>
      <vt:lpstr>Editorul  unui  IDE</vt:lpstr>
      <vt:lpstr>Editorul  unui  IDE  (continuare)</vt:lpstr>
      <vt:lpstr>Editorul   -  syntax  highlighting  și  formatare</vt:lpstr>
      <vt:lpstr>Editorul   -  code  completion</vt:lpstr>
      <vt:lpstr>Editorul   -  inserare  rapidă</vt:lpstr>
      <vt:lpstr>Meniurile  -  navigarea</vt:lpstr>
      <vt:lpstr>Meniurile  -  navigarea  contextuală</vt:lpstr>
      <vt:lpstr>Meniurile  -  Source</vt:lpstr>
      <vt:lpstr>Meniurile  -  Source  -&gt;  Inspect</vt:lpstr>
      <vt:lpstr>Meniurile  -  Refactor</vt:lpstr>
      <vt:lpstr>Refactorizarea  codului  -  tehnici</vt:lpstr>
      <vt:lpstr>Meniurile  -  Refactor  -  Rename</vt:lpstr>
      <vt:lpstr>Refactorizarea  codului  -  tehnici</vt:lpstr>
      <vt:lpstr>Meniurile  -  Refactor  -  Extract  Superclass</vt:lpstr>
      <vt:lpstr>Refactorizarea  codului  -  tehnici</vt:lpstr>
      <vt:lpstr>Meniurile  -  Refactor  -  Encapsulate  field</vt:lpstr>
      <vt:lpstr>Meniurile  -  Run</vt:lpstr>
      <vt:lpstr>Meniurile  -  Run  -  Meniu  contextual</vt:lpstr>
      <vt:lpstr>Meniurile  -  Project  -  Properties  -  Run  Config</vt:lpstr>
      <vt:lpstr>Meniurile  -  Debug</vt:lpstr>
      <vt:lpstr>Meniurile  -  Profile</vt:lpstr>
      <vt:lpstr>Meniurile  -  Team</vt:lpstr>
      <vt:lpstr>Meniurile  -  Tools</vt:lpstr>
      <vt:lpstr>Meniurile  -  Tools  -  Plugins</vt:lpstr>
      <vt:lpstr>Meniurile  -  Tools  -  Options</vt:lpstr>
      <vt:lpstr>Meniurile  -  Window</vt:lpstr>
      <vt:lpstr>Meniurile  -  Help</vt:lpstr>
      <vt:lpstr>That’s all folks!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Disruptive Thinking in Romanian IT Entrepreneurship Environment</dc:title>
  <dc:creator>Adrian Popescu</dc:creator>
  <cp:lastModifiedBy>Alin Stefanescu</cp:lastModifiedBy>
  <cp:revision>162</cp:revision>
  <dcterms:created xsi:type="dcterms:W3CDTF">2014-08-04T08:09:14Z</dcterms:created>
  <dcterms:modified xsi:type="dcterms:W3CDTF">2019-04-08T11:36:16Z</dcterms:modified>
</cp:coreProperties>
</file>